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69" r:id="rId6"/>
    <p:sldId id="257" r:id="rId7"/>
    <p:sldId id="274" r:id="rId8"/>
    <p:sldId id="275" r:id="rId9"/>
    <p:sldId id="278" r:id="rId10"/>
    <p:sldId id="282" r:id="rId11"/>
    <p:sldId id="284" r:id="rId12"/>
    <p:sldId id="263" r:id="rId13"/>
    <p:sldId id="279" r:id="rId14"/>
    <p:sldId id="266" r:id="rId15"/>
    <p:sldId id="267" r:id="rId16"/>
    <p:sldId id="272" r:id="rId17"/>
    <p:sldId id="270" r:id="rId18"/>
    <p:sldId id="261" r:id="rId1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BAF2FF"/>
    <a:srgbClr val="009846"/>
    <a:srgbClr val="FFFBF2"/>
    <a:srgbClr val="24C76A"/>
    <a:srgbClr val="1BA858"/>
    <a:srgbClr val="CEF0DB"/>
    <a:srgbClr val="FF9300"/>
    <a:srgbClr val="FFE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6186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17CE76-1ADC-493E-913C-37BEA0E5B2EF}" type="doc">
      <dgm:prSet loTypeId="urn:microsoft.com/office/officeart/2005/8/layout/chevron1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467B5EE3-B38A-4ED8-A018-3B6C18FD0295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Prospect </a:t>
          </a:r>
          <a:r>
            <a:rPr lang="fr-FR" err="1">
              <a:latin typeface="Aptos Display" panose="020F0302020204030204"/>
            </a:rPr>
            <a:t>comes</a:t>
          </a:r>
          <a:r>
            <a:rPr lang="fr-FR">
              <a:latin typeface="Aptos Display" panose="020F0302020204030204"/>
            </a:rPr>
            <a:t> to a shop or </a:t>
          </a:r>
          <a:r>
            <a:rPr lang="fr-FR" err="1">
              <a:latin typeface="Aptos Display" panose="020F0302020204030204"/>
            </a:rPr>
            <a:t>creates</a:t>
          </a:r>
          <a:r>
            <a:rPr lang="fr-FR">
              <a:latin typeface="Aptos Display" panose="020F0302020204030204"/>
            </a:rPr>
            <a:t> an </a:t>
          </a:r>
          <a:r>
            <a:rPr lang="fr-FR" err="1">
              <a:latin typeface="Aptos Display" panose="020F0302020204030204"/>
            </a:rPr>
            <a:t>account</a:t>
          </a:r>
          <a:endParaRPr lang="fr-FR"/>
        </a:p>
      </dgm:t>
    </dgm:pt>
    <dgm:pt modelId="{78269472-2C3A-44E2-AF15-7341992C1460}" type="parTrans" cxnId="{8829138F-2A1F-4690-98E2-C27782B11597}">
      <dgm:prSet/>
      <dgm:spPr/>
      <dgm:t>
        <a:bodyPr/>
        <a:lstStyle/>
        <a:p>
          <a:endParaRPr lang="fr-FR"/>
        </a:p>
      </dgm:t>
    </dgm:pt>
    <dgm:pt modelId="{E32516C3-CFE6-4FB6-BCCE-A70503B9E284}" type="sibTrans" cxnId="{8829138F-2A1F-4690-98E2-C27782B11597}">
      <dgm:prSet/>
      <dgm:spPr/>
      <dgm:t>
        <a:bodyPr/>
        <a:lstStyle/>
        <a:p>
          <a:endParaRPr lang="fr-FR"/>
        </a:p>
      </dgm:t>
    </dgm:pt>
    <dgm:pt modelId="{7B7AFA23-3F92-4CDE-96B0-32712F527326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 Prospect </a:t>
          </a:r>
          <a:r>
            <a:rPr lang="fr-FR" err="1">
              <a:latin typeface="Aptos Display" panose="020F0302020204030204"/>
            </a:rPr>
            <a:t>becomes</a:t>
          </a:r>
          <a:r>
            <a:rPr lang="fr-FR">
              <a:latin typeface="Aptos Display" panose="020F0302020204030204"/>
            </a:rPr>
            <a:t> a client</a:t>
          </a:r>
          <a:endParaRPr lang="fr-FR"/>
        </a:p>
      </dgm:t>
    </dgm:pt>
    <dgm:pt modelId="{04589652-0E52-4B51-ABCD-17CD3D7D275E}" type="parTrans" cxnId="{16B2B629-2DD1-4387-9DAB-12EF1FC37E3C}">
      <dgm:prSet/>
      <dgm:spPr/>
      <dgm:t>
        <a:bodyPr/>
        <a:lstStyle/>
        <a:p>
          <a:endParaRPr lang="fr-FR"/>
        </a:p>
      </dgm:t>
    </dgm:pt>
    <dgm:pt modelId="{AC14312C-5EF3-4195-9D3D-BF80EE1587D1}" type="sibTrans" cxnId="{16B2B629-2DD1-4387-9DAB-12EF1FC37E3C}">
      <dgm:prSet/>
      <dgm:spPr/>
      <dgm:t>
        <a:bodyPr/>
        <a:lstStyle/>
        <a:p>
          <a:endParaRPr lang="fr-FR"/>
        </a:p>
      </dgm:t>
    </dgm:pt>
    <dgm:pt modelId="{35F04CDB-C48B-4FEE-860B-DA80C01813C3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First </a:t>
          </a:r>
          <a:r>
            <a:rPr lang="fr-FR" err="1">
              <a:latin typeface="Aptos Display" panose="020F0302020204030204"/>
            </a:rPr>
            <a:t>purchase</a:t>
          </a:r>
          <a:r>
            <a:rPr lang="fr-FR">
              <a:latin typeface="Aptos Display" panose="020F0302020204030204"/>
            </a:rPr>
            <a:t> </a:t>
          </a:r>
          <a:r>
            <a:rPr lang="fr-FR" err="1">
              <a:latin typeface="Aptos Display" panose="020F0302020204030204"/>
            </a:rPr>
            <a:t>anniversary</a:t>
          </a:r>
          <a:endParaRPr lang="fr-FR"/>
        </a:p>
      </dgm:t>
    </dgm:pt>
    <dgm:pt modelId="{B4974394-6478-42CC-95E3-D5A3B4398217}" type="parTrans" cxnId="{E1651865-CCFE-4D48-A717-B9D5ED88D158}">
      <dgm:prSet/>
      <dgm:spPr/>
      <dgm:t>
        <a:bodyPr/>
        <a:lstStyle/>
        <a:p>
          <a:endParaRPr lang="fr-FR"/>
        </a:p>
      </dgm:t>
    </dgm:pt>
    <dgm:pt modelId="{E5F8236E-A459-42E4-B762-0976E5E0FAF9}" type="sibTrans" cxnId="{E1651865-CCFE-4D48-A717-B9D5ED88D158}">
      <dgm:prSet/>
      <dgm:spPr/>
      <dgm:t>
        <a:bodyPr/>
        <a:lstStyle/>
        <a:p>
          <a:endParaRPr lang="fr-FR"/>
        </a:p>
      </dgm:t>
    </dgm:pt>
    <dgm:pt modelId="{726A7857-5CFF-4089-97E8-925BE4D89A82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Client </a:t>
          </a:r>
          <a:r>
            <a:rPr lang="fr-FR" err="1">
              <a:latin typeface="Aptos Display" panose="020F0302020204030204"/>
            </a:rPr>
            <a:t>is</a:t>
          </a:r>
          <a:r>
            <a:rPr lang="fr-FR">
              <a:latin typeface="Aptos Display" panose="020F0302020204030204"/>
            </a:rPr>
            <a:t> at </a:t>
          </a:r>
          <a:r>
            <a:rPr lang="fr-FR" err="1">
              <a:latin typeface="Aptos Display" panose="020F0302020204030204"/>
            </a:rPr>
            <a:t>risk</a:t>
          </a:r>
          <a:r>
            <a:rPr lang="fr-FR">
              <a:latin typeface="Aptos Display" panose="020F0302020204030204"/>
            </a:rPr>
            <a:t> of churning</a:t>
          </a:r>
          <a:endParaRPr lang="fr-FR"/>
        </a:p>
      </dgm:t>
    </dgm:pt>
    <dgm:pt modelId="{8964F612-DB75-4EEA-943A-7E37FD9FECF5}" type="parTrans" cxnId="{7777104B-978A-4F37-BBEC-B6CCA34D27A3}">
      <dgm:prSet/>
      <dgm:spPr/>
      <dgm:t>
        <a:bodyPr/>
        <a:lstStyle/>
        <a:p>
          <a:endParaRPr lang="fr-FR"/>
        </a:p>
      </dgm:t>
    </dgm:pt>
    <dgm:pt modelId="{FE31A2D5-DA80-44E2-AE0B-BE9C9340765F}" type="sibTrans" cxnId="{7777104B-978A-4F37-BBEC-B6CCA34D27A3}">
      <dgm:prSet/>
      <dgm:spPr/>
      <dgm:t>
        <a:bodyPr/>
        <a:lstStyle/>
        <a:p>
          <a:endParaRPr lang="fr-FR"/>
        </a:p>
      </dgm:t>
    </dgm:pt>
    <dgm:pt modelId="{20796130-798E-4CC0-A7D5-9D61627DB84A}" type="pres">
      <dgm:prSet presAssocID="{E317CE76-1ADC-493E-913C-37BEA0E5B2EF}" presName="Name0" presStyleCnt="0">
        <dgm:presLayoutVars>
          <dgm:dir/>
          <dgm:animLvl val="lvl"/>
          <dgm:resizeHandles val="exact"/>
        </dgm:presLayoutVars>
      </dgm:prSet>
      <dgm:spPr/>
    </dgm:pt>
    <dgm:pt modelId="{CC7F94C5-4A5D-4E9F-A64E-0AC878074BBC}" type="pres">
      <dgm:prSet presAssocID="{467B5EE3-B38A-4ED8-A018-3B6C18FD029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EDDE8CB-933F-488C-8017-3E5FE04B5E15}" type="pres">
      <dgm:prSet presAssocID="{E32516C3-CFE6-4FB6-BCCE-A70503B9E284}" presName="parTxOnlySpace" presStyleCnt="0"/>
      <dgm:spPr/>
    </dgm:pt>
    <dgm:pt modelId="{F370F561-8E9D-49DB-A711-CC6A3E50D20A}" type="pres">
      <dgm:prSet presAssocID="{7B7AFA23-3F92-4CDE-96B0-32712F52732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58F4FFF-857A-4BDD-8B5D-8C2CBE9F5719}" type="pres">
      <dgm:prSet presAssocID="{AC14312C-5EF3-4195-9D3D-BF80EE1587D1}" presName="parTxOnlySpace" presStyleCnt="0"/>
      <dgm:spPr/>
    </dgm:pt>
    <dgm:pt modelId="{551C5E32-EAE0-4AF1-9593-84541CE42833}" type="pres">
      <dgm:prSet presAssocID="{35F04CDB-C48B-4FEE-860B-DA80C01813C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CD410C-10E7-432C-B695-DDB829DABFB6}" type="pres">
      <dgm:prSet presAssocID="{E5F8236E-A459-42E4-B762-0976E5E0FAF9}" presName="parTxOnlySpace" presStyleCnt="0"/>
      <dgm:spPr/>
    </dgm:pt>
    <dgm:pt modelId="{48473653-683A-47FB-885C-81548567A16F}" type="pres">
      <dgm:prSet presAssocID="{726A7857-5CFF-4089-97E8-925BE4D89A8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6B2B629-2DD1-4387-9DAB-12EF1FC37E3C}" srcId="{E317CE76-1ADC-493E-913C-37BEA0E5B2EF}" destId="{7B7AFA23-3F92-4CDE-96B0-32712F527326}" srcOrd="1" destOrd="0" parTransId="{04589652-0E52-4B51-ABCD-17CD3D7D275E}" sibTransId="{AC14312C-5EF3-4195-9D3D-BF80EE1587D1}"/>
    <dgm:cxn modelId="{7777104B-978A-4F37-BBEC-B6CCA34D27A3}" srcId="{E317CE76-1ADC-493E-913C-37BEA0E5B2EF}" destId="{726A7857-5CFF-4089-97E8-925BE4D89A82}" srcOrd="3" destOrd="0" parTransId="{8964F612-DB75-4EEA-943A-7E37FD9FECF5}" sibTransId="{FE31A2D5-DA80-44E2-AE0B-BE9C9340765F}"/>
    <dgm:cxn modelId="{DDD8BF56-3212-439B-9CAD-9E89A499F05C}" type="presOf" srcId="{E317CE76-1ADC-493E-913C-37BEA0E5B2EF}" destId="{20796130-798E-4CC0-A7D5-9D61627DB84A}" srcOrd="0" destOrd="0" presId="urn:microsoft.com/office/officeart/2005/8/layout/chevron1"/>
    <dgm:cxn modelId="{D3131E5C-AE7B-4785-AE41-15988B02E7F4}" type="presOf" srcId="{726A7857-5CFF-4089-97E8-925BE4D89A82}" destId="{48473653-683A-47FB-885C-81548567A16F}" srcOrd="0" destOrd="0" presId="urn:microsoft.com/office/officeart/2005/8/layout/chevron1"/>
    <dgm:cxn modelId="{E1651865-CCFE-4D48-A717-B9D5ED88D158}" srcId="{E317CE76-1ADC-493E-913C-37BEA0E5B2EF}" destId="{35F04CDB-C48B-4FEE-860B-DA80C01813C3}" srcOrd="2" destOrd="0" parTransId="{B4974394-6478-42CC-95E3-D5A3B4398217}" sibTransId="{E5F8236E-A459-42E4-B762-0976E5E0FAF9}"/>
    <dgm:cxn modelId="{460B817F-2DA8-44CE-A3A0-298A8D96FD3D}" type="presOf" srcId="{7B7AFA23-3F92-4CDE-96B0-32712F527326}" destId="{F370F561-8E9D-49DB-A711-CC6A3E50D20A}" srcOrd="0" destOrd="0" presId="urn:microsoft.com/office/officeart/2005/8/layout/chevron1"/>
    <dgm:cxn modelId="{8829138F-2A1F-4690-98E2-C27782B11597}" srcId="{E317CE76-1ADC-493E-913C-37BEA0E5B2EF}" destId="{467B5EE3-B38A-4ED8-A018-3B6C18FD0295}" srcOrd="0" destOrd="0" parTransId="{78269472-2C3A-44E2-AF15-7341992C1460}" sibTransId="{E32516C3-CFE6-4FB6-BCCE-A70503B9E284}"/>
    <dgm:cxn modelId="{BACD6B95-9994-4CCD-9759-653502CF5599}" type="presOf" srcId="{35F04CDB-C48B-4FEE-860B-DA80C01813C3}" destId="{551C5E32-EAE0-4AF1-9593-84541CE42833}" srcOrd="0" destOrd="0" presId="urn:microsoft.com/office/officeart/2005/8/layout/chevron1"/>
    <dgm:cxn modelId="{D11C68C3-E675-406B-AE5E-46A7A7837788}" type="presOf" srcId="{467B5EE3-B38A-4ED8-A018-3B6C18FD0295}" destId="{CC7F94C5-4A5D-4E9F-A64E-0AC878074BBC}" srcOrd="0" destOrd="0" presId="urn:microsoft.com/office/officeart/2005/8/layout/chevron1"/>
    <dgm:cxn modelId="{E22C5D3A-4226-49B0-BDB1-05B293F23CEA}" type="presParOf" srcId="{20796130-798E-4CC0-A7D5-9D61627DB84A}" destId="{CC7F94C5-4A5D-4E9F-A64E-0AC878074BBC}" srcOrd="0" destOrd="0" presId="urn:microsoft.com/office/officeart/2005/8/layout/chevron1"/>
    <dgm:cxn modelId="{64524451-7B9E-40C5-9E4B-DF61B979D76D}" type="presParOf" srcId="{20796130-798E-4CC0-A7D5-9D61627DB84A}" destId="{8EDDE8CB-933F-488C-8017-3E5FE04B5E15}" srcOrd="1" destOrd="0" presId="urn:microsoft.com/office/officeart/2005/8/layout/chevron1"/>
    <dgm:cxn modelId="{A55844C2-E72E-4738-8F89-FC817C7D22E0}" type="presParOf" srcId="{20796130-798E-4CC0-A7D5-9D61627DB84A}" destId="{F370F561-8E9D-49DB-A711-CC6A3E50D20A}" srcOrd="2" destOrd="0" presId="urn:microsoft.com/office/officeart/2005/8/layout/chevron1"/>
    <dgm:cxn modelId="{9F8144D4-9BA9-41D6-9994-A9E14D01B5F7}" type="presParOf" srcId="{20796130-798E-4CC0-A7D5-9D61627DB84A}" destId="{858F4FFF-857A-4BDD-8B5D-8C2CBE9F5719}" srcOrd="3" destOrd="0" presId="urn:microsoft.com/office/officeart/2005/8/layout/chevron1"/>
    <dgm:cxn modelId="{7FD938B2-E68F-43D5-9668-79387A3EF602}" type="presParOf" srcId="{20796130-798E-4CC0-A7D5-9D61627DB84A}" destId="{551C5E32-EAE0-4AF1-9593-84541CE42833}" srcOrd="4" destOrd="0" presId="urn:microsoft.com/office/officeart/2005/8/layout/chevron1"/>
    <dgm:cxn modelId="{A1525FC3-7883-4CEF-A5FB-20B1F856C537}" type="presParOf" srcId="{20796130-798E-4CC0-A7D5-9D61627DB84A}" destId="{51CD410C-10E7-432C-B695-DDB829DABFB6}" srcOrd="5" destOrd="0" presId="urn:microsoft.com/office/officeart/2005/8/layout/chevron1"/>
    <dgm:cxn modelId="{A253CD25-C3FC-4ADC-8D98-5C4242C7F4B7}" type="presParOf" srcId="{20796130-798E-4CC0-A7D5-9D61627DB84A}" destId="{48473653-683A-47FB-885C-81548567A16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7CE76-1ADC-493E-913C-37BEA0E5B2EF}" type="doc">
      <dgm:prSet loTypeId="urn:microsoft.com/office/officeart/2005/8/layout/chevron1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fr-FR"/>
        </a:p>
      </dgm:t>
    </dgm:pt>
    <dgm:pt modelId="{7B7AFA23-3F92-4CDE-96B0-32712F527326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 Prospect </a:t>
          </a:r>
          <a:r>
            <a:rPr lang="fr-FR" err="1">
              <a:latin typeface="Aptos Display" panose="020F0302020204030204"/>
            </a:rPr>
            <a:t>becomes</a:t>
          </a:r>
          <a:r>
            <a:rPr lang="fr-FR">
              <a:latin typeface="Aptos Display" panose="020F0302020204030204"/>
            </a:rPr>
            <a:t> a client</a:t>
          </a:r>
          <a:endParaRPr lang="fr-FR"/>
        </a:p>
      </dgm:t>
    </dgm:pt>
    <dgm:pt modelId="{04589652-0E52-4B51-ABCD-17CD3D7D275E}" type="parTrans" cxnId="{16B2B629-2DD1-4387-9DAB-12EF1FC37E3C}">
      <dgm:prSet/>
      <dgm:spPr/>
      <dgm:t>
        <a:bodyPr/>
        <a:lstStyle/>
        <a:p>
          <a:endParaRPr lang="fr-FR"/>
        </a:p>
      </dgm:t>
    </dgm:pt>
    <dgm:pt modelId="{AC14312C-5EF3-4195-9D3D-BF80EE1587D1}" type="sibTrans" cxnId="{16B2B629-2DD1-4387-9DAB-12EF1FC37E3C}">
      <dgm:prSet/>
      <dgm:spPr/>
      <dgm:t>
        <a:bodyPr/>
        <a:lstStyle/>
        <a:p>
          <a:endParaRPr lang="fr-FR"/>
        </a:p>
      </dgm:t>
    </dgm:pt>
    <dgm:pt modelId="{35F04CDB-C48B-4FEE-860B-DA80C01813C3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Automatic AI-based product recommendation</a:t>
          </a:r>
          <a:endParaRPr lang="fr-FR"/>
        </a:p>
      </dgm:t>
    </dgm:pt>
    <dgm:pt modelId="{B4974394-6478-42CC-95E3-D5A3B4398217}" type="parTrans" cxnId="{E1651865-CCFE-4D48-A717-B9D5ED88D158}">
      <dgm:prSet/>
      <dgm:spPr/>
      <dgm:t>
        <a:bodyPr/>
        <a:lstStyle/>
        <a:p>
          <a:endParaRPr lang="fr-FR"/>
        </a:p>
      </dgm:t>
    </dgm:pt>
    <dgm:pt modelId="{E5F8236E-A459-42E4-B762-0976E5E0FAF9}" type="sibTrans" cxnId="{E1651865-CCFE-4D48-A717-B9D5ED88D158}">
      <dgm:prSet/>
      <dgm:spPr/>
      <dgm:t>
        <a:bodyPr/>
        <a:lstStyle/>
        <a:p>
          <a:endParaRPr lang="fr-FR"/>
        </a:p>
      </dgm:t>
    </dgm:pt>
    <dgm:pt modelId="{726A7857-5CFF-4089-97E8-925BE4D89A82}">
      <dgm:prSet phldrT="[Texte]" phldr="0"/>
      <dgm:spPr/>
      <dgm:t>
        <a:bodyPr/>
        <a:lstStyle/>
        <a:p>
          <a:pPr rtl="0"/>
          <a:r>
            <a:rPr lang="fr-FR">
              <a:latin typeface="Aptos Display" panose="020F0302020204030204"/>
            </a:rPr>
            <a:t>Client makes new purchases</a:t>
          </a:r>
          <a:endParaRPr lang="fr-FR"/>
        </a:p>
      </dgm:t>
    </dgm:pt>
    <dgm:pt modelId="{8964F612-DB75-4EEA-943A-7E37FD9FECF5}" type="parTrans" cxnId="{7777104B-978A-4F37-BBEC-B6CCA34D27A3}">
      <dgm:prSet/>
      <dgm:spPr/>
      <dgm:t>
        <a:bodyPr/>
        <a:lstStyle/>
        <a:p>
          <a:endParaRPr lang="fr-FR"/>
        </a:p>
      </dgm:t>
    </dgm:pt>
    <dgm:pt modelId="{FE31A2D5-DA80-44E2-AE0B-BE9C9340765F}" type="sibTrans" cxnId="{7777104B-978A-4F37-BBEC-B6CCA34D27A3}">
      <dgm:prSet/>
      <dgm:spPr/>
      <dgm:t>
        <a:bodyPr/>
        <a:lstStyle/>
        <a:p>
          <a:endParaRPr lang="fr-FR"/>
        </a:p>
      </dgm:t>
    </dgm:pt>
    <dgm:pt modelId="{20796130-798E-4CC0-A7D5-9D61627DB84A}" type="pres">
      <dgm:prSet presAssocID="{E317CE76-1ADC-493E-913C-37BEA0E5B2EF}" presName="Name0" presStyleCnt="0">
        <dgm:presLayoutVars>
          <dgm:dir/>
          <dgm:animLvl val="lvl"/>
          <dgm:resizeHandles val="exact"/>
        </dgm:presLayoutVars>
      </dgm:prSet>
      <dgm:spPr/>
    </dgm:pt>
    <dgm:pt modelId="{F370F561-8E9D-49DB-A711-CC6A3E50D20A}" type="pres">
      <dgm:prSet presAssocID="{7B7AFA23-3F92-4CDE-96B0-32712F52732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58F4FFF-857A-4BDD-8B5D-8C2CBE9F5719}" type="pres">
      <dgm:prSet presAssocID="{AC14312C-5EF3-4195-9D3D-BF80EE1587D1}" presName="parTxOnlySpace" presStyleCnt="0"/>
      <dgm:spPr/>
    </dgm:pt>
    <dgm:pt modelId="{551C5E32-EAE0-4AF1-9593-84541CE42833}" type="pres">
      <dgm:prSet presAssocID="{35F04CDB-C48B-4FEE-860B-DA80C01813C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1CD410C-10E7-432C-B695-DDB829DABFB6}" type="pres">
      <dgm:prSet presAssocID="{E5F8236E-A459-42E4-B762-0976E5E0FAF9}" presName="parTxOnlySpace" presStyleCnt="0"/>
      <dgm:spPr/>
    </dgm:pt>
    <dgm:pt modelId="{48473653-683A-47FB-885C-81548567A16F}" type="pres">
      <dgm:prSet presAssocID="{726A7857-5CFF-4089-97E8-925BE4D89A8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6B2B629-2DD1-4387-9DAB-12EF1FC37E3C}" srcId="{E317CE76-1ADC-493E-913C-37BEA0E5B2EF}" destId="{7B7AFA23-3F92-4CDE-96B0-32712F527326}" srcOrd="0" destOrd="0" parTransId="{04589652-0E52-4B51-ABCD-17CD3D7D275E}" sibTransId="{AC14312C-5EF3-4195-9D3D-BF80EE1587D1}"/>
    <dgm:cxn modelId="{7777104B-978A-4F37-BBEC-B6CCA34D27A3}" srcId="{E317CE76-1ADC-493E-913C-37BEA0E5B2EF}" destId="{726A7857-5CFF-4089-97E8-925BE4D89A82}" srcOrd="2" destOrd="0" parTransId="{8964F612-DB75-4EEA-943A-7E37FD9FECF5}" sibTransId="{FE31A2D5-DA80-44E2-AE0B-BE9C9340765F}"/>
    <dgm:cxn modelId="{DDD8BF56-3212-439B-9CAD-9E89A499F05C}" type="presOf" srcId="{E317CE76-1ADC-493E-913C-37BEA0E5B2EF}" destId="{20796130-798E-4CC0-A7D5-9D61627DB84A}" srcOrd="0" destOrd="0" presId="urn:microsoft.com/office/officeart/2005/8/layout/chevron1"/>
    <dgm:cxn modelId="{D3131E5C-AE7B-4785-AE41-15988B02E7F4}" type="presOf" srcId="{726A7857-5CFF-4089-97E8-925BE4D89A82}" destId="{48473653-683A-47FB-885C-81548567A16F}" srcOrd="0" destOrd="0" presId="urn:microsoft.com/office/officeart/2005/8/layout/chevron1"/>
    <dgm:cxn modelId="{E1651865-CCFE-4D48-A717-B9D5ED88D158}" srcId="{E317CE76-1ADC-493E-913C-37BEA0E5B2EF}" destId="{35F04CDB-C48B-4FEE-860B-DA80C01813C3}" srcOrd="1" destOrd="0" parTransId="{B4974394-6478-42CC-95E3-D5A3B4398217}" sibTransId="{E5F8236E-A459-42E4-B762-0976E5E0FAF9}"/>
    <dgm:cxn modelId="{460B817F-2DA8-44CE-A3A0-298A8D96FD3D}" type="presOf" srcId="{7B7AFA23-3F92-4CDE-96B0-32712F527326}" destId="{F370F561-8E9D-49DB-A711-CC6A3E50D20A}" srcOrd="0" destOrd="0" presId="urn:microsoft.com/office/officeart/2005/8/layout/chevron1"/>
    <dgm:cxn modelId="{BACD6B95-9994-4CCD-9759-653502CF5599}" type="presOf" srcId="{35F04CDB-C48B-4FEE-860B-DA80C01813C3}" destId="{551C5E32-EAE0-4AF1-9593-84541CE42833}" srcOrd="0" destOrd="0" presId="urn:microsoft.com/office/officeart/2005/8/layout/chevron1"/>
    <dgm:cxn modelId="{A55844C2-E72E-4738-8F89-FC817C7D22E0}" type="presParOf" srcId="{20796130-798E-4CC0-A7D5-9D61627DB84A}" destId="{F370F561-8E9D-49DB-A711-CC6A3E50D20A}" srcOrd="0" destOrd="0" presId="urn:microsoft.com/office/officeart/2005/8/layout/chevron1"/>
    <dgm:cxn modelId="{9F8144D4-9BA9-41D6-9994-A9E14D01B5F7}" type="presParOf" srcId="{20796130-798E-4CC0-A7D5-9D61627DB84A}" destId="{858F4FFF-857A-4BDD-8B5D-8C2CBE9F5719}" srcOrd="1" destOrd="0" presId="urn:microsoft.com/office/officeart/2005/8/layout/chevron1"/>
    <dgm:cxn modelId="{7FD938B2-E68F-43D5-9668-79387A3EF602}" type="presParOf" srcId="{20796130-798E-4CC0-A7D5-9D61627DB84A}" destId="{551C5E32-EAE0-4AF1-9593-84541CE42833}" srcOrd="2" destOrd="0" presId="urn:microsoft.com/office/officeart/2005/8/layout/chevron1"/>
    <dgm:cxn modelId="{A1525FC3-7883-4CEF-A5FB-20B1F856C537}" type="presParOf" srcId="{20796130-798E-4CC0-A7D5-9D61627DB84A}" destId="{51CD410C-10E7-432C-B695-DDB829DABFB6}" srcOrd="3" destOrd="0" presId="urn:microsoft.com/office/officeart/2005/8/layout/chevron1"/>
    <dgm:cxn modelId="{A253CD25-C3FC-4ADC-8D98-5C4242C7F4B7}" type="presParOf" srcId="{20796130-798E-4CC0-A7D5-9D61627DB84A}" destId="{48473653-683A-47FB-885C-81548567A1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F94C5-4A5D-4E9F-A64E-0AC878074BBC}">
      <dsp:nvSpPr>
        <dsp:cNvPr id="0" name=""/>
        <dsp:cNvSpPr/>
      </dsp:nvSpPr>
      <dsp:spPr>
        <a:xfrm>
          <a:off x="3616" y="3480275"/>
          <a:ext cx="2105161" cy="842064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latin typeface="Aptos Display" panose="020F0302020204030204"/>
            </a:rPr>
            <a:t>Prospect </a:t>
          </a:r>
          <a:r>
            <a:rPr lang="fr-FR" sz="1400" kern="1200" err="1">
              <a:latin typeface="Aptos Display" panose="020F0302020204030204"/>
            </a:rPr>
            <a:t>comes</a:t>
          </a:r>
          <a:r>
            <a:rPr lang="fr-FR" sz="1400" kern="1200">
              <a:latin typeface="Aptos Display" panose="020F0302020204030204"/>
            </a:rPr>
            <a:t> to a shop or </a:t>
          </a:r>
          <a:r>
            <a:rPr lang="fr-FR" sz="1400" kern="1200" err="1">
              <a:latin typeface="Aptos Display" panose="020F0302020204030204"/>
            </a:rPr>
            <a:t>creates</a:t>
          </a:r>
          <a:r>
            <a:rPr lang="fr-FR" sz="1400" kern="1200">
              <a:latin typeface="Aptos Display" panose="020F0302020204030204"/>
            </a:rPr>
            <a:t> an </a:t>
          </a:r>
          <a:r>
            <a:rPr lang="fr-FR" sz="1400" kern="1200" err="1">
              <a:latin typeface="Aptos Display" panose="020F0302020204030204"/>
            </a:rPr>
            <a:t>account</a:t>
          </a:r>
          <a:endParaRPr lang="fr-FR" sz="1400" kern="1200"/>
        </a:p>
      </dsp:txBody>
      <dsp:txXfrm>
        <a:off x="424648" y="3480275"/>
        <a:ext cx="1263097" cy="842064"/>
      </dsp:txXfrm>
    </dsp:sp>
    <dsp:sp modelId="{F370F561-8E9D-49DB-A711-CC6A3E50D20A}">
      <dsp:nvSpPr>
        <dsp:cNvPr id="0" name=""/>
        <dsp:cNvSpPr/>
      </dsp:nvSpPr>
      <dsp:spPr>
        <a:xfrm>
          <a:off x="1898261" y="3480275"/>
          <a:ext cx="2105161" cy="842064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latin typeface="Aptos Display" panose="020F0302020204030204"/>
            </a:rPr>
            <a:t> Prospect </a:t>
          </a:r>
          <a:r>
            <a:rPr lang="fr-FR" sz="1400" kern="1200" err="1">
              <a:latin typeface="Aptos Display" panose="020F0302020204030204"/>
            </a:rPr>
            <a:t>becomes</a:t>
          </a:r>
          <a:r>
            <a:rPr lang="fr-FR" sz="1400" kern="1200">
              <a:latin typeface="Aptos Display" panose="020F0302020204030204"/>
            </a:rPr>
            <a:t> a client</a:t>
          </a:r>
          <a:endParaRPr lang="fr-FR" sz="1400" kern="1200"/>
        </a:p>
      </dsp:txBody>
      <dsp:txXfrm>
        <a:off x="2319293" y="3480275"/>
        <a:ext cx="1263097" cy="842064"/>
      </dsp:txXfrm>
    </dsp:sp>
    <dsp:sp modelId="{551C5E32-EAE0-4AF1-9593-84541CE42833}">
      <dsp:nvSpPr>
        <dsp:cNvPr id="0" name=""/>
        <dsp:cNvSpPr/>
      </dsp:nvSpPr>
      <dsp:spPr>
        <a:xfrm>
          <a:off x="3792906" y="3480275"/>
          <a:ext cx="2105161" cy="842064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latin typeface="Aptos Display" panose="020F0302020204030204"/>
            </a:rPr>
            <a:t>First </a:t>
          </a:r>
          <a:r>
            <a:rPr lang="fr-FR" sz="1400" kern="1200" err="1">
              <a:latin typeface="Aptos Display" panose="020F0302020204030204"/>
            </a:rPr>
            <a:t>purchase</a:t>
          </a:r>
          <a:r>
            <a:rPr lang="fr-FR" sz="1400" kern="1200">
              <a:latin typeface="Aptos Display" panose="020F0302020204030204"/>
            </a:rPr>
            <a:t> </a:t>
          </a:r>
          <a:r>
            <a:rPr lang="fr-FR" sz="1400" kern="1200" err="1">
              <a:latin typeface="Aptos Display" panose="020F0302020204030204"/>
            </a:rPr>
            <a:t>anniversary</a:t>
          </a:r>
          <a:endParaRPr lang="fr-FR" sz="1400" kern="1200"/>
        </a:p>
      </dsp:txBody>
      <dsp:txXfrm>
        <a:off x="4213938" y="3480275"/>
        <a:ext cx="1263097" cy="842064"/>
      </dsp:txXfrm>
    </dsp:sp>
    <dsp:sp modelId="{48473653-683A-47FB-885C-81548567A16F}">
      <dsp:nvSpPr>
        <dsp:cNvPr id="0" name=""/>
        <dsp:cNvSpPr/>
      </dsp:nvSpPr>
      <dsp:spPr>
        <a:xfrm>
          <a:off x="5687552" y="3480275"/>
          <a:ext cx="2105161" cy="842064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latin typeface="Aptos Display" panose="020F0302020204030204"/>
            </a:rPr>
            <a:t>Client </a:t>
          </a:r>
          <a:r>
            <a:rPr lang="fr-FR" sz="1400" kern="1200" err="1">
              <a:latin typeface="Aptos Display" panose="020F0302020204030204"/>
            </a:rPr>
            <a:t>is</a:t>
          </a:r>
          <a:r>
            <a:rPr lang="fr-FR" sz="1400" kern="1200">
              <a:latin typeface="Aptos Display" panose="020F0302020204030204"/>
            </a:rPr>
            <a:t> at </a:t>
          </a:r>
          <a:r>
            <a:rPr lang="fr-FR" sz="1400" kern="1200" err="1">
              <a:latin typeface="Aptos Display" panose="020F0302020204030204"/>
            </a:rPr>
            <a:t>risk</a:t>
          </a:r>
          <a:r>
            <a:rPr lang="fr-FR" sz="1400" kern="1200">
              <a:latin typeface="Aptos Display" panose="020F0302020204030204"/>
            </a:rPr>
            <a:t> of churning</a:t>
          </a:r>
          <a:endParaRPr lang="fr-FR" sz="1400" kern="1200"/>
        </a:p>
      </dsp:txBody>
      <dsp:txXfrm>
        <a:off x="6108584" y="3480275"/>
        <a:ext cx="1263097" cy="842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0F561-8E9D-49DB-A711-CC6A3E50D20A}">
      <dsp:nvSpPr>
        <dsp:cNvPr id="0" name=""/>
        <dsp:cNvSpPr/>
      </dsp:nvSpPr>
      <dsp:spPr>
        <a:xfrm>
          <a:off x="1704" y="3052261"/>
          <a:ext cx="2076773" cy="830709"/>
        </a:xfrm>
        <a:prstGeom prst="chevron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Aptos Display" panose="020F0302020204030204"/>
            </a:rPr>
            <a:t> Prospect </a:t>
          </a:r>
          <a:r>
            <a:rPr lang="fr-FR" sz="1300" kern="1200" err="1">
              <a:latin typeface="Aptos Display" panose="020F0302020204030204"/>
            </a:rPr>
            <a:t>becomes</a:t>
          </a:r>
          <a:r>
            <a:rPr lang="fr-FR" sz="1300" kern="1200">
              <a:latin typeface="Aptos Display" panose="020F0302020204030204"/>
            </a:rPr>
            <a:t> a client</a:t>
          </a:r>
          <a:endParaRPr lang="fr-FR" sz="1300" kern="1200"/>
        </a:p>
      </dsp:txBody>
      <dsp:txXfrm>
        <a:off x="417059" y="3052261"/>
        <a:ext cx="1246064" cy="830709"/>
      </dsp:txXfrm>
    </dsp:sp>
    <dsp:sp modelId="{551C5E32-EAE0-4AF1-9593-84541CE42833}">
      <dsp:nvSpPr>
        <dsp:cNvPr id="0" name=""/>
        <dsp:cNvSpPr/>
      </dsp:nvSpPr>
      <dsp:spPr>
        <a:xfrm>
          <a:off x="1870800" y="3052261"/>
          <a:ext cx="2076773" cy="830709"/>
        </a:xfrm>
        <a:prstGeom prst="chevron">
          <a:avLst/>
        </a:prstGeom>
        <a:solidFill>
          <a:schemeClr val="accent4">
            <a:shade val="50000"/>
            <a:hueOff val="406356"/>
            <a:satOff val="-23479"/>
            <a:lumOff val="324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Aptos Display" panose="020F0302020204030204"/>
            </a:rPr>
            <a:t>Automatic AI-based product recommendation</a:t>
          </a:r>
          <a:endParaRPr lang="fr-FR" sz="1300" kern="1200"/>
        </a:p>
      </dsp:txBody>
      <dsp:txXfrm>
        <a:off x="2286155" y="3052261"/>
        <a:ext cx="1246064" cy="830709"/>
      </dsp:txXfrm>
    </dsp:sp>
    <dsp:sp modelId="{48473653-683A-47FB-885C-81548567A16F}">
      <dsp:nvSpPr>
        <dsp:cNvPr id="0" name=""/>
        <dsp:cNvSpPr/>
      </dsp:nvSpPr>
      <dsp:spPr>
        <a:xfrm>
          <a:off x="3739896" y="3052261"/>
          <a:ext cx="2076773" cy="830709"/>
        </a:xfrm>
        <a:prstGeom prst="chevron">
          <a:avLst/>
        </a:prstGeom>
        <a:solidFill>
          <a:schemeClr val="accent4">
            <a:shade val="50000"/>
            <a:hueOff val="406356"/>
            <a:satOff val="-23479"/>
            <a:lumOff val="324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Aptos Display" panose="020F0302020204030204"/>
            </a:rPr>
            <a:t>Client makes new purchases</a:t>
          </a:r>
          <a:endParaRPr lang="fr-FR" sz="1300" kern="1200"/>
        </a:p>
      </dsp:txBody>
      <dsp:txXfrm>
        <a:off x="4155251" y="3052261"/>
        <a:ext cx="1246064" cy="83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1D51-4EA8-4601-9E4C-2335BE978C44}" type="datetimeFigureOut">
              <a:t>2025/2/25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FC696-F03F-4145-8BD6-FE91871D791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5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2E52-797D-D7A2-32E1-79A6F53D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C8833A-B6E4-7DF4-0A0F-D7E04E5CA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E0C05-6BE0-0B6C-CFD8-86B8332CC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b="1"/>
              <a:t>Key benefits: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/>
              <a:t>Push the right product recommendation to the right client thus increasing number of repeaters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Increase % of loyal customers (repeat purchases in 6 months)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Improve conversion rate from prospects to customers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Reduce churn by re-engaging inactive users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Optimize recommendation efficiency &amp; reduce manual effort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Increase average basket size per customer</a:t>
            </a:r>
            <a:endParaRPr lang="en-GB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31CB0-079D-2335-E9AC-9DCA07166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FC696-F03F-4145-8BD6-FE91871D7917}" type="slidenum"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771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EAFC-BFD9-8873-F77E-BE6BAC8E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75DB7-9FE5-C553-5371-0B201237A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EC1BD-11D5-9F0F-51C2-FDA6D1023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b="1"/>
              <a:t>Key benefits: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/>
              <a:t>Push the right product recommendation to the right client thus increasing number of repeaters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Increase % of loyal customers (repeat purchases in 6 months)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Improve conversion rate from prospects to customers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Reduce churn by re-engaging inactive users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Optimize recommendation efficiency &amp; reduce manual effort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/>
              <a:t>Increase average basket size per customer</a:t>
            </a:r>
            <a:endParaRPr lang="en-GB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367FA-39AA-39A5-0463-49AD2140C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FC696-F03F-4145-8BD6-FE91871D7917}" type="slidenum"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88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u="none" strike="noStrike">
                <a:solidFill>
                  <a:srgbClr val="000000"/>
                </a:solidFill>
                <a:effectLst/>
              </a:rPr>
              <a:t>1️⃣ 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Deploy a Cloud-based API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– Host the recommendation model using a cloud service (e.g., AWS Lambda, GCP Cloud Run, or Azure Functions) and expose it via REST or </a:t>
            </a:r>
            <a:r>
              <a:rPr lang="en-GB" b="0" i="0" u="none" strike="noStrike" err="1">
                <a:solidFill>
                  <a:srgbClr val="000000"/>
                </a:solidFill>
                <a:effectLst/>
              </a:rPr>
              <a:t>GraphQL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GB" b="0" i="0" u="none" strike="noStrike">
                <a:solidFill>
                  <a:srgbClr val="000000"/>
                </a:solidFill>
                <a:effectLst/>
              </a:rPr>
              <a:t>2️⃣ 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Set Up Monitoring &amp; Logging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– Use tools like Prometheus, Grafana, or ELK Stack to track API usage, model drift, and system performance in real-time.</a:t>
            </a:r>
          </a:p>
          <a:p>
            <a:pPr algn="l"/>
            <a:r>
              <a:rPr lang="en-GB" b="0" i="0" u="none" strike="noStrike">
                <a:solidFill>
                  <a:srgbClr val="000000"/>
                </a:solidFill>
                <a:effectLst/>
              </a:rPr>
              <a:t>3️⃣ 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Automate CI/CD Deployment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– Implement a CI/CD pipeline (e.g., GitHub Actions, GitLab CI, or Jenkins) to automate testing, versioning, and rolling out updates seamlessly.</a:t>
            </a:r>
          </a:p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FC696-F03F-4145-8BD6-FE91871D7917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7354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Next Purchase – Hackathon – February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Your Next Purchase – Hackathon – February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svg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405" y="940863"/>
            <a:ext cx="9144000" cy="3050478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accent6"/>
                </a:solidFill>
              </a:rPr>
              <a:t>Hackathon  </a:t>
            </a:r>
            <a:br>
              <a:rPr lang="en-GB" sz="4800" dirty="0"/>
            </a:br>
            <a:r>
              <a:rPr lang="en-GB" sz="4800" dirty="0">
                <a:solidFill>
                  <a:schemeClr val="accent6"/>
                </a:solidFill>
              </a:rPr>
              <a:t>Subject : </a:t>
            </a:r>
            <a:r>
              <a:rPr lang="en-GB" sz="4800" dirty="0">
                <a:solidFill>
                  <a:schemeClr val="accent6"/>
                </a:solidFill>
                <a:ea typeface="+mj-lt"/>
                <a:cs typeface="+mj-lt"/>
              </a:rPr>
              <a:t>Your Next Purchase </a:t>
            </a:r>
            <a:br>
              <a:rPr lang="en-GB" sz="4800" dirty="0">
                <a:solidFill>
                  <a:schemeClr val="accent6"/>
                </a:solidFill>
                <a:ea typeface="+mj-lt"/>
                <a:cs typeface="+mj-lt"/>
              </a:rPr>
            </a:br>
            <a:br>
              <a:rPr lang="en-GB" sz="4800" dirty="0">
                <a:ea typeface="+mj-lt"/>
                <a:cs typeface="+mj-lt"/>
              </a:rPr>
            </a:br>
            <a:r>
              <a:rPr lang="en-GB" sz="3200" dirty="0">
                <a:ea typeface="+mj-lt"/>
                <a:cs typeface="+mj-lt"/>
              </a:rPr>
              <a:t>Recommending the right product to each client for a marketing action</a:t>
            </a:r>
            <a:endParaRPr lang="en-GB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47" y="4078436"/>
            <a:ext cx="9962677" cy="1076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1800" dirty="0"/>
              <a:t>February 10th – 15th, 2025</a:t>
            </a:r>
            <a:endParaRPr lang="fr-FR" sz="1800" dirty="0"/>
          </a:p>
          <a:p>
            <a:pPr algn="l"/>
            <a:r>
              <a:rPr lang="en-GB" altLang="zh-CN" sz="1800" dirty="0"/>
              <a:t>Zongru SUN, </a:t>
            </a:r>
            <a:r>
              <a:rPr lang="en-GB" sz="1800" dirty="0"/>
              <a:t>Binong HAN, Jinsuh YOU, Julien DEHUT, Solène LEBOUCHER, Tonghan WEN</a:t>
            </a:r>
            <a:endParaRPr lang="en-GB" dirty="0"/>
          </a:p>
        </p:txBody>
      </p:sp>
      <p:pic>
        <p:nvPicPr>
          <p:cNvPr id="4" name="Image 3" descr="Une image contenant text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F67A388-F2F1-269B-0FA5-100147E8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47" y="5548957"/>
            <a:ext cx="4124325" cy="857250"/>
          </a:xfrm>
          <a:prstGeom prst="rect">
            <a:avLst/>
          </a:prstGeom>
        </p:spPr>
      </p:pic>
      <p:pic>
        <p:nvPicPr>
          <p:cNvPr id="5" name="Image 4" descr="5 Reasons to Consider Bamboo Clothing for Your Next Purchase ...">
            <a:extLst>
              <a:ext uri="{FF2B5EF4-FFF2-40B4-BE49-F238E27FC236}">
                <a16:creationId xmlns:a16="http://schemas.microsoft.com/office/drawing/2014/main" id="{1BA75356-6EE2-C600-E8A6-EE0D1728E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7000" contrast="-5000"/>
                    </a14:imgEffect>
                  </a14:imgLayer>
                </a14:imgProps>
              </a:ext>
            </a:extLst>
          </a:blip>
          <a:srcRect r="69846" b="549"/>
          <a:stretch/>
        </p:blipFill>
        <p:spPr>
          <a:xfrm>
            <a:off x="9377464" y="395920"/>
            <a:ext cx="2807965" cy="5874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11D4DF-CF89-39D1-440E-46E5F3DE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239627-B8C7-486C-2BB4-FC48E7E9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7DF1-D712-091A-455A-2690A7EAA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54D795D8-CE88-C6DF-5953-4196F3CDFA06}"/>
              </a:ext>
            </a:extLst>
          </p:cNvPr>
          <p:cNvSpPr/>
          <p:nvPr/>
        </p:nvSpPr>
        <p:spPr>
          <a:xfrm>
            <a:off x="674169" y="2157108"/>
            <a:ext cx="5507433" cy="4081651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8E5435A-D2A8-A709-30FA-B7F93A433E90}"/>
              </a:ext>
            </a:extLst>
          </p:cNvPr>
          <p:cNvSpPr/>
          <p:nvPr/>
        </p:nvSpPr>
        <p:spPr>
          <a:xfrm>
            <a:off x="940642" y="2591151"/>
            <a:ext cx="4998124" cy="336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D9D8DAB-0D6F-953E-988A-F979EF55EA7E}"/>
              </a:ext>
            </a:extLst>
          </p:cNvPr>
          <p:cNvSpPr/>
          <p:nvPr/>
        </p:nvSpPr>
        <p:spPr>
          <a:xfrm>
            <a:off x="5956033" y="2155103"/>
            <a:ext cx="5507433" cy="4081651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DBB0705-E264-FE12-C907-EDDF489152C6}"/>
              </a:ext>
            </a:extLst>
          </p:cNvPr>
          <p:cNvSpPr/>
          <p:nvPr/>
        </p:nvSpPr>
        <p:spPr>
          <a:xfrm>
            <a:off x="6102190" y="2589146"/>
            <a:ext cx="4998124" cy="336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E2DC56-048A-198B-22BE-F7B7E7B1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5369E8-EBFA-D70E-5532-BED2C46D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E8E50D-C581-FB4C-1D89-8627D1956511}"/>
              </a:ext>
            </a:extLst>
          </p:cNvPr>
          <p:cNvSpPr txBox="1">
            <a:spLocks/>
          </p:cNvSpPr>
          <p:nvPr/>
        </p:nvSpPr>
        <p:spPr>
          <a:xfrm>
            <a:off x="716134" y="438697"/>
            <a:ext cx="10535652" cy="1004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000">
                <a:ea typeface="宋体"/>
              </a:rPr>
              <a:t>Collaborative Filtering and LSTM models to recommend products</a:t>
            </a:r>
            <a:endParaRPr lang="en-GB" altLang="zh-CN" sz="4000"/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1A4672FF-2795-7249-5487-890579516B6D}"/>
              </a:ext>
            </a:extLst>
          </p:cNvPr>
          <p:cNvSpPr txBox="1"/>
          <p:nvPr/>
        </p:nvSpPr>
        <p:spPr>
          <a:xfrm>
            <a:off x="1375376" y="2112480"/>
            <a:ext cx="412011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FR" sz="1400" b="1">
                <a:solidFill>
                  <a:srgbClr val="009846"/>
                </a:solidFill>
              </a:rPr>
              <a:t>Collaborative Filtering (CF)</a:t>
            </a:r>
          </a:p>
          <a:p>
            <a:pPr algn="ctr"/>
            <a:r>
              <a:rPr lang="en-US" altLang="ko-KR" sz="1400" b="1">
                <a:solidFill>
                  <a:srgbClr val="009846"/>
                </a:solidFill>
                <a:ea typeface="맑은 고딕"/>
              </a:rPr>
              <a:t>&amp;</a:t>
            </a:r>
            <a:r>
              <a:rPr lang="ko-KR" sz="1400" b="1">
                <a:solidFill>
                  <a:srgbClr val="009846"/>
                </a:solidFill>
                <a:ea typeface="맑은 고딕"/>
              </a:rPr>
              <a:t> </a:t>
            </a:r>
            <a:r>
              <a:rPr lang="en-US" altLang="ko-KR" sz="1400" b="1">
                <a:solidFill>
                  <a:srgbClr val="009846"/>
                </a:solidFill>
                <a:ea typeface="맑은 고딕"/>
              </a:rPr>
              <a:t>Content-based filtering (CBF)</a:t>
            </a:r>
            <a:endParaRPr lang="ko-KR" sz="1400" b="1">
              <a:solidFill>
                <a:srgbClr val="009846"/>
              </a:solidFill>
            </a:endParaRP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32AB7BB2-F98A-CF8A-7B75-AB7E82D6119B}"/>
              </a:ext>
            </a:extLst>
          </p:cNvPr>
          <p:cNvSpPr txBox="1"/>
          <p:nvPr/>
        </p:nvSpPr>
        <p:spPr>
          <a:xfrm>
            <a:off x="7214478" y="2221559"/>
            <a:ext cx="299135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rgbClr val="009846"/>
                </a:solidFill>
                <a:ea typeface="맑은 고딕"/>
              </a:rPr>
              <a:t>LSTM</a:t>
            </a:r>
            <a:endParaRPr lang="ko-KR" altLang="en-US" sz="1400" b="1">
              <a:solidFill>
                <a:srgbClr val="009846"/>
              </a:solidFill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B445DFC-A20A-26FF-E12F-B2D88AFF1DAA}"/>
              </a:ext>
            </a:extLst>
          </p:cNvPr>
          <p:cNvSpPr txBox="1">
            <a:spLocks/>
          </p:cNvSpPr>
          <p:nvPr/>
        </p:nvSpPr>
        <p:spPr>
          <a:xfrm>
            <a:off x="6103036" y="2745961"/>
            <a:ext cx="4995989" cy="3184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fr-FR" sz="1300" err="1">
                <a:ea typeface="+mn-lt"/>
                <a:cs typeface="+mn-lt"/>
              </a:rPr>
              <a:t>Recognize</a:t>
            </a:r>
            <a:r>
              <a:rPr lang="fr-FR" sz="1300">
                <a:ea typeface="+mn-lt"/>
                <a:cs typeface="+mn-lt"/>
              </a:rPr>
              <a:t> patterns by </a:t>
            </a:r>
            <a:r>
              <a:rPr lang="fr-FR" sz="1300" err="1">
                <a:ea typeface="+mn-lt"/>
                <a:cs typeface="+mn-lt"/>
              </a:rPr>
              <a:t>grouping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customer's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past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purchases</a:t>
            </a:r>
            <a:r>
              <a:rPr lang="fr-FR" sz="1300">
                <a:ea typeface="+mn-lt"/>
                <a:cs typeface="+mn-lt"/>
              </a:rPr>
              <a:t> as </a:t>
            </a:r>
            <a:r>
              <a:rPr lang="fr-FR" sz="1300" err="1">
                <a:ea typeface="+mn-lt"/>
                <a:cs typeface="+mn-lt"/>
              </a:rPr>
              <a:t>sequence</a:t>
            </a:r>
            <a:r>
              <a:rPr lang="fr-FR" sz="1300">
                <a:ea typeface="+mn-lt"/>
                <a:cs typeface="+mn-lt"/>
              </a:rPr>
              <a:t>, in </a:t>
            </a:r>
            <a:r>
              <a:rPr lang="fr-FR" sz="1300" err="1">
                <a:ea typeface="+mn-lt"/>
                <a:cs typeface="+mn-lt"/>
              </a:rPr>
              <a:t>chronological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order</a:t>
            </a:r>
            <a:endParaRPr lang="fr-FR" sz="1300"/>
          </a:p>
          <a:p>
            <a:pPr marL="342900" indent="-342900">
              <a:buAutoNum type="arabicPeriod"/>
            </a:pPr>
            <a:r>
              <a:rPr lang="fr-FR" sz="1300" err="1">
                <a:ea typeface="+mn-lt"/>
                <a:cs typeface="+mn-lt"/>
              </a:rPr>
              <a:t>Encoding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categories</a:t>
            </a:r>
            <a:r>
              <a:rPr lang="fr-FR" sz="1300">
                <a:ea typeface="+mn-lt"/>
                <a:cs typeface="+mn-lt"/>
              </a:rPr>
              <a:t> for model training</a:t>
            </a:r>
            <a:endParaRPr lang="fr-FR" sz="1300"/>
          </a:p>
          <a:p>
            <a:pPr marL="342900" indent="-342900">
              <a:buAutoNum type="arabicPeriod"/>
            </a:pPr>
            <a:r>
              <a:rPr lang="fr-FR" sz="1300">
                <a:ea typeface="+mn-lt"/>
                <a:cs typeface="+mn-lt"/>
              </a:rPr>
              <a:t>Process </a:t>
            </a:r>
            <a:r>
              <a:rPr lang="fr-FR" sz="1300" err="1">
                <a:ea typeface="+mn-lt"/>
                <a:cs typeface="+mn-lt"/>
              </a:rPr>
              <a:t>sequences</a:t>
            </a:r>
            <a:r>
              <a:rPr lang="fr-FR" sz="1300">
                <a:ea typeface="+mn-lt"/>
                <a:cs typeface="+mn-lt"/>
              </a:rPr>
              <a:t> to LSTM (Long-Short </a:t>
            </a:r>
            <a:r>
              <a:rPr lang="fr-FR" sz="1300" err="1">
                <a:ea typeface="+mn-lt"/>
                <a:cs typeface="+mn-lt"/>
              </a:rPr>
              <a:t>Term</a:t>
            </a:r>
            <a:r>
              <a:rPr lang="fr-FR" sz="1300">
                <a:ea typeface="+mn-lt"/>
                <a:cs typeface="+mn-lt"/>
              </a:rPr>
              <a:t> Memory) network and </a:t>
            </a:r>
            <a:r>
              <a:rPr lang="fr-FR" sz="1300" err="1">
                <a:ea typeface="+mn-lt"/>
                <a:cs typeface="+mn-lt"/>
              </a:rPr>
              <a:t>learn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recurring</a:t>
            </a:r>
            <a:r>
              <a:rPr lang="fr-FR" sz="1300">
                <a:ea typeface="+mn-lt"/>
                <a:cs typeface="+mn-lt"/>
              </a:rPr>
              <a:t> shopping patterns</a:t>
            </a:r>
            <a:endParaRPr lang="en-US" sz="13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fr-FR" sz="1300">
                <a:ea typeface="+mn-lt"/>
                <a:cs typeface="+mn-lt"/>
              </a:rPr>
              <a:t>Train the model </a:t>
            </a:r>
            <a:r>
              <a:rPr lang="fr-FR" sz="1300" err="1">
                <a:ea typeface="+mn-lt"/>
                <a:cs typeface="+mn-lt"/>
              </a:rPr>
              <a:t>with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CrossEntropyLoss</a:t>
            </a:r>
            <a:r>
              <a:rPr lang="fr-FR" sz="1300">
                <a:ea typeface="+mn-lt"/>
                <a:cs typeface="+mn-lt"/>
              </a:rPr>
              <a:t> &amp; Adam </a:t>
            </a:r>
            <a:r>
              <a:rPr lang="fr-FR" sz="1300" err="1">
                <a:ea typeface="+mn-lt"/>
                <a:cs typeface="+mn-lt"/>
              </a:rPr>
              <a:t>optimizer</a:t>
            </a:r>
            <a:r>
              <a:rPr lang="fr-FR" sz="1300">
                <a:ea typeface="+mn-lt"/>
                <a:cs typeface="+mn-lt"/>
              </a:rPr>
              <a:t> </a:t>
            </a:r>
            <a:endParaRPr lang="fr-FR" sz="1300"/>
          </a:p>
          <a:p>
            <a:pPr marL="342900" indent="-342900">
              <a:buAutoNum type="arabicPeriod"/>
            </a:pPr>
            <a:r>
              <a:rPr lang="fr-FR" sz="1300">
                <a:ea typeface="+mn-lt"/>
                <a:cs typeface="+mn-lt"/>
              </a:rPr>
              <a:t>Output the top 3 </a:t>
            </a:r>
            <a:r>
              <a:rPr lang="fr-FR" sz="1300" err="1">
                <a:ea typeface="+mn-lt"/>
                <a:cs typeface="+mn-lt"/>
              </a:rPr>
              <a:t>most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likely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product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categories</a:t>
            </a:r>
            <a:r>
              <a:rPr lang="fr-FR" sz="1300">
                <a:ea typeface="+mn-lt"/>
                <a:cs typeface="+mn-lt"/>
              </a:rPr>
              <a:t> for </a:t>
            </a:r>
            <a:r>
              <a:rPr lang="fr-FR" sz="1300" err="1">
                <a:ea typeface="+mn-lt"/>
                <a:cs typeface="+mn-lt"/>
              </a:rPr>
              <a:t>each</a:t>
            </a:r>
            <a:r>
              <a:rPr lang="fr-FR" sz="1300">
                <a:ea typeface="+mn-lt"/>
                <a:cs typeface="+mn-lt"/>
              </a:rPr>
              <a:t> user</a:t>
            </a:r>
            <a:endParaRPr lang="fr-FR" sz="1300"/>
          </a:p>
          <a:p>
            <a:pPr>
              <a:buAutoNum type="arabicPeriod"/>
            </a:pPr>
            <a:endParaRPr lang="fr-FR" sz="1500"/>
          </a:p>
          <a:p>
            <a:pPr marL="0" indent="0">
              <a:buNone/>
            </a:pPr>
            <a:endParaRPr lang="en-GB" sz="160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2C76525-8837-62B1-D043-43FBD27179F8}"/>
              </a:ext>
            </a:extLst>
          </p:cNvPr>
          <p:cNvSpPr txBox="1">
            <a:spLocks/>
          </p:cNvSpPr>
          <p:nvPr/>
        </p:nvSpPr>
        <p:spPr>
          <a:xfrm>
            <a:off x="891771" y="2744244"/>
            <a:ext cx="4919024" cy="30131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fr-FR" sz="1300" err="1">
                <a:ea typeface="+mn-lt"/>
                <a:cs typeface="+mn-lt"/>
              </a:rPr>
              <a:t>Embedding</a:t>
            </a:r>
            <a:r>
              <a:rPr lang="fr-FR" sz="1300">
                <a:ea typeface="+mn-lt"/>
                <a:cs typeface="+mn-lt"/>
              </a:rPr>
              <a:t> of the </a:t>
            </a:r>
            <a:r>
              <a:rPr lang="fr-FR" sz="1300" err="1">
                <a:ea typeface="+mn-lt"/>
                <a:cs typeface="+mn-lt"/>
              </a:rPr>
              <a:t>category</a:t>
            </a:r>
            <a:r>
              <a:rPr lang="fr-FR" sz="1300">
                <a:ea typeface="+mn-lt"/>
                <a:cs typeface="+mn-lt"/>
              </a:rPr>
              <a:t>  + </a:t>
            </a:r>
            <a:r>
              <a:rPr lang="fr-FR" sz="1300" err="1">
                <a:ea typeface="+mn-lt"/>
                <a:cs typeface="+mn-lt"/>
              </a:rPr>
              <a:t>families</a:t>
            </a:r>
            <a:r>
              <a:rPr lang="fr-FR" sz="1300">
                <a:ea typeface="+mn-lt"/>
                <a:cs typeface="+mn-lt"/>
              </a:rPr>
              <a:t> of the </a:t>
            </a:r>
            <a:r>
              <a:rPr lang="fr-FR" sz="1300" err="1">
                <a:ea typeface="+mn-lt"/>
                <a:cs typeface="+mn-lt"/>
              </a:rPr>
              <a:t>products</a:t>
            </a:r>
            <a:r>
              <a:rPr lang="fr-FR" sz="1300">
                <a:ea typeface="+mn-lt"/>
                <a:cs typeface="+mn-lt"/>
              </a:rPr>
              <a:t> </a:t>
            </a:r>
            <a:endParaRPr lang="fr-FR" altLang="zh-CN" sz="1300">
              <a:ea typeface="+mn-lt"/>
              <a:cs typeface="+mn-lt"/>
            </a:endParaRPr>
          </a:p>
          <a:p>
            <a:pPr>
              <a:buAutoNum type="arabicPeriod"/>
            </a:pPr>
            <a:r>
              <a:rPr lang="fr-FR" sz="1300">
                <a:ea typeface="+mn-lt"/>
                <a:cs typeface="+mn-lt"/>
              </a:rPr>
              <a:t>Collaborative </a:t>
            </a:r>
            <a:r>
              <a:rPr lang="fr-FR" sz="1300" err="1">
                <a:ea typeface="+mn-lt"/>
                <a:cs typeface="+mn-lt"/>
              </a:rPr>
              <a:t>filtering</a:t>
            </a:r>
            <a:r>
              <a:rPr lang="fr-FR" sz="1300">
                <a:ea typeface="+mn-lt"/>
                <a:cs typeface="+mn-lt"/>
              </a:rPr>
              <a:t> to </a:t>
            </a:r>
            <a:r>
              <a:rPr lang="fr-FR" sz="1300" err="1">
                <a:ea typeface="+mn-lt"/>
                <a:cs typeface="+mn-lt"/>
              </a:rPr>
              <a:t>suggest</a:t>
            </a:r>
            <a:r>
              <a:rPr lang="fr-FR" sz="1300">
                <a:ea typeface="+mn-lt"/>
                <a:cs typeface="+mn-lt"/>
              </a:rPr>
              <a:t> 3 </a:t>
            </a:r>
            <a:r>
              <a:rPr lang="fr-FR" sz="1300" err="1">
                <a:ea typeface="+mn-lt"/>
                <a:cs typeface="+mn-lt"/>
              </a:rPr>
              <a:t>products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that</a:t>
            </a:r>
            <a:r>
              <a:rPr lang="fr-FR" sz="1300">
                <a:ea typeface="+mn-lt"/>
                <a:cs typeface="+mn-lt"/>
              </a:rPr>
              <a:t> has </a:t>
            </a:r>
            <a:r>
              <a:rPr lang="fr-FR" sz="1300" err="1">
                <a:ea typeface="+mn-lt"/>
                <a:cs typeface="+mn-lt"/>
              </a:rPr>
              <a:t>weighted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similarity</a:t>
            </a:r>
            <a:r>
              <a:rPr lang="fr-FR" sz="1300">
                <a:ea typeface="+mn-lt"/>
                <a:cs typeface="+mn-lt"/>
              </a:rPr>
              <a:t> to </a:t>
            </a:r>
            <a:r>
              <a:rPr lang="fr-FR" sz="1300" err="1">
                <a:ea typeface="+mn-lt"/>
                <a:cs typeface="+mn-lt"/>
              </a:rPr>
              <a:t>their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purchased</a:t>
            </a:r>
            <a:r>
              <a:rPr lang="fr-FR" sz="1300">
                <a:ea typeface="+mn-lt"/>
                <a:cs typeface="+mn-lt"/>
              </a:rPr>
              <a:t>  </a:t>
            </a:r>
            <a:r>
              <a:rPr lang="fr-FR" sz="1300" err="1">
                <a:ea typeface="+mn-lt"/>
                <a:cs typeface="+mn-lt"/>
              </a:rPr>
              <a:t>products</a:t>
            </a:r>
            <a:endParaRPr lang="fr-FR" sz="1300"/>
          </a:p>
          <a:p>
            <a:pPr>
              <a:buAutoNum type="arabicPeriod"/>
            </a:pPr>
            <a:r>
              <a:rPr lang="fr-FR" sz="1300">
                <a:ea typeface="+mn-lt"/>
                <a:cs typeface="+mn-lt"/>
              </a:rPr>
              <a:t>Look at </a:t>
            </a:r>
            <a:r>
              <a:rPr lang="fr-FR" sz="1300" err="1">
                <a:ea typeface="+mn-lt"/>
                <a:cs typeface="+mn-lt"/>
              </a:rPr>
              <a:t>which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products</a:t>
            </a:r>
            <a:r>
              <a:rPr lang="fr-FR" sz="1300">
                <a:ea typeface="+mn-lt"/>
                <a:cs typeface="+mn-lt"/>
              </a:rPr>
              <a:t> are </a:t>
            </a:r>
            <a:r>
              <a:rPr lang="fr-FR" sz="1300" err="1">
                <a:ea typeface="+mn-lt"/>
                <a:cs typeface="+mn-lt"/>
              </a:rPr>
              <a:t>bought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together</a:t>
            </a:r>
            <a:r>
              <a:rPr lang="fr-FR" sz="1300">
                <a:ea typeface="+mn-lt"/>
                <a:cs typeface="+mn-lt"/>
              </a:rPr>
              <a:t> (</a:t>
            </a:r>
            <a:r>
              <a:rPr lang="fr-FR" sz="1300" err="1">
                <a:ea typeface="+mn-lt"/>
                <a:cs typeface="+mn-lt"/>
              </a:rPr>
              <a:t>market</a:t>
            </a:r>
            <a:r>
              <a:rPr lang="fr-FR" sz="1300">
                <a:ea typeface="+mn-lt"/>
                <a:cs typeface="+mn-lt"/>
              </a:rPr>
              <a:t> basket </a:t>
            </a:r>
            <a:r>
              <a:rPr lang="fr-FR" sz="1300" err="1">
                <a:ea typeface="+mn-lt"/>
                <a:cs typeface="+mn-lt"/>
              </a:rPr>
              <a:t>analysis</a:t>
            </a:r>
            <a:r>
              <a:rPr lang="fr-FR" sz="1300">
                <a:ea typeface="+mn-lt"/>
                <a:cs typeface="+mn-lt"/>
              </a:rPr>
              <a:t>) and </a:t>
            </a:r>
            <a:r>
              <a:rPr lang="fr-FR" sz="1300" err="1">
                <a:ea typeface="+mn-lt"/>
                <a:cs typeface="+mn-lt"/>
              </a:rPr>
              <a:t>recommend</a:t>
            </a:r>
            <a:r>
              <a:rPr lang="fr-FR" sz="1300">
                <a:ea typeface="+mn-lt"/>
                <a:cs typeface="+mn-lt"/>
              </a:rPr>
              <a:t> 3 </a:t>
            </a:r>
            <a:r>
              <a:rPr lang="fr-FR" sz="1300" err="1">
                <a:ea typeface="+mn-lt"/>
                <a:cs typeface="+mn-lt"/>
              </a:rPr>
              <a:t>products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based</a:t>
            </a:r>
            <a:r>
              <a:rPr lang="fr-FR" sz="1300">
                <a:ea typeface="+mn-lt"/>
                <a:cs typeface="+mn-lt"/>
              </a:rPr>
              <a:t> on the </a:t>
            </a:r>
            <a:r>
              <a:rPr lang="fr-FR" sz="1300" err="1">
                <a:ea typeface="+mn-lt"/>
                <a:cs typeface="+mn-lt"/>
              </a:rPr>
              <a:t>category</a:t>
            </a:r>
            <a:endParaRPr lang="fr-FR" sz="1300"/>
          </a:p>
          <a:p>
            <a:pPr>
              <a:buAutoNum type="arabicPeriod"/>
            </a:pPr>
            <a:r>
              <a:rPr lang="fr-FR" sz="1300" err="1">
                <a:ea typeface="+mn-lt"/>
                <a:cs typeface="+mn-lt"/>
              </a:rPr>
              <a:t>Recommend</a:t>
            </a:r>
            <a:r>
              <a:rPr lang="fr-FR" sz="1300">
                <a:ea typeface="+mn-lt"/>
                <a:cs typeface="+mn-lt"/>
              </a:rPr>
              <a:t> 1 </a:t>
            </a:r>
            <a:r>
              <a:rPr lang="fr-FR" sz="1300" err="1">
                <a:ea typeface="+mn-lt"/>
                <a:cs typeface="+mn-lt"/>
              </a:rPr>
              <a:t>product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totally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different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from</a:t>
            </a:r>
            <a:r>
              <a:rPr lang="fr-FR" sz="1300">
                <a:ea typeface="+mn-lt"/>
                <a:cs typeface="+mn-lt"/>
              </a:rPr>
              <a:t> the </a:t>
            </a:r>
            <a:r>
              <a:rPr lang="fr-FR" sz="1300" err="1">
                <a:ea typeface="+mn-lt"/>
                <a:cs typeface="+mn-lt"/>
              </a:rPr>
              <a:t>ones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bought</a:t>
            </a:r>
            <a:r>
              <a:rPr lang="fr-FR" sz="1300">
                <a:ea typeface="+mn-lt"/>
                <a:cs typeface="+mn-lt"/>
              </a:rPr>
              <a:t> by the </a:t>
            </a:r>
            <a:r>
              <a:rPr lang="fr-FR" sz="1300" err="1">
                <a:ea typeface="+mn-lt"/>
                <a:cs typeface="+mn-lt"/>
              </a:rPr>
              <a:t>customer</a:t>
            </a:r>
            <a:r>
              <a:rPr lang="fr-FR" sz="1300">
                <a:ea typeface="+mn-lt"/>
                <a:cs typeface="+mn-lt"/>
              </a:rPr>
              <a:t>, to </a:t>
            </a:r>
            <a:r>
              <a:rPr lang="fr-FR" sz="1300" err="1">
                <a:ea typeface="+mn-lt"/>
                <a:cs typeface="+mn-lt"/>
              </a:rPr>
              <a:t>detect</a:t>
            </a:r>
            <a:r>
              <a:rPr lang="fr-FR" sz="1300">
                <a:ea typeface="+mn-lt"/>
                <a:cs typeface="+mn-lt"/>
              </a:rPr>
              <a:t> if the </a:t>
            </a:r>
            <a:r>
              <a:rPr lang="fr-FR" sz="1300" err="1">
                <a:ea typeface="+mn-lt"/>
                <a:cs typeface="+mn-lt"/>
              </a:rPr>
              <a:t>customer</a:t>
            </a:r>
            <a:r>
              <a:rPr lang="fr-FR" sz="1300">
                <a:ea typeface="+mn-lt"/>
                <a:cs typeface="+mn-lt"/>
              </a:rPr>
              <a:t> has </a:t>
            </a:r>
            <a:r>
              <a:rPr lang="fr-FR" sz="1300" err="1">
                <a:ea typeface="+mn-lt"/>
                <a:cs typeface="+mn-lt"/>
              </a:rPr>
              <a:t>potential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interest</a:t>
            </a:r>
            <a:r>
              <a:rPr lang="fr-FR" sz="1300">
                <a:ea typeface="+mn-lt"/>
                <a:cs typeface="+mn-lt"/>
              </a:rPr>
              <a:t> on </a:t>
            </a:r>
            <a:r>
              <a:rPr lang="fr-FR" sz="1300" err="1">
                <a:ea typeface="+mn-lt"/>
                <a:cs typeface="+mn-lt"/>
              </a:rPr>
              <a:t>unseen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product</a:t>
            </a:r>
            <a:endParaRPr lang="fr-FR" sz="1300">
              <a:ea typeface="+mn-lt"/>
              <a:cs typeface="+mn-lt"/>
            </a:endParaRPr>
          </a:p>
          <a:p>
            <a:pPr>
              <a:buAutoNum type="arabicPeriod"/>
            </a:pPr>
            <a:r>
              <a:rPr lang="fr-FR" sz="1300">
                <a:ea typeface="+mn-lt"/>
                <a:cs typeface="+mn-lt"/>
              </a:rPr>
              <a:t>Total 7 </a:t>
            </a:r>
            <a:r>
              <a:rPr lang="fr-FR" sz="1300" err="1">
                <a:ea typeface="+mn-lt"/>
                <a:cs typeface="+mn-lt"/>
              </a:rPr>
              <a:t>products</a:t>
            </a:r>
            <a:r>
              <a:rPr lang="fr-FR" sz="1300">
                <a:ea typeface="+mn-lt"/>
                <a:cs typeface="+mn-lt"/>
              </a:rPr>
              <a:t> </a:t>
            </a:r>
            <a:br>
              <a:rPr lang="fr-FR" sz="1300">
                <a:ea typeface="+mn-lt"/>
                <a:cs typeface="+mn-lt"/>
              </a:rPr>
            </a:br>
            <a:r>
              <a:rPr lang="fr-FR" sz="1300">
                <a:ea typeface="+mn-lt"/>
                <a:cs typeface="+mn-lt"/>
              </a:rPr>
              <a:t>= 3 </a:t>
            </a:r>
            <a:r>
              <a:rPr lang="fr-FR" sz="1300" err="1">
                <a:ea typeface="+mn-lt"/>
                <a:cs typeface="+mn-lt"/>
              </a:rPr>
              <a:t>similar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products</a:t>
            </a:r>
            <a:r>
              <a:rPr lang="fr-FR" sz="1300">
                <a:ea typeface="+mn-lt"/>
                <a:cs typeface="+mn-lt"/>
              </a:rPr>
              <a:t> + 3 </a:t>
            </a:r>
            <a:r>
              <a:rPr lang="fr-FR" sz="1300" err="1">
                <a:ea typeface="+mn-lt"/>
                <a:cs typeface="+mn-lt"/>
              </a:rPr>
              <a:t>paired</a:t>
            </a:r>
            <a:r>
              <a:rPr lang="fr-FR" sz="1300">
                <a:ea typeface="+mn-lt"/>
                <a:cs typeface="+mn-lt"/>
              </a:rPr>
              <a:t> </a:t>
            </a:r>
            <a:r>
              <a:rPr lang="fr-FR" sz="1300" err="1">
                <a:ea typeface="+mn-lt"/>
                <a:cs typeface="+mn-lt"/>
              </a:rPr>
              <a:t>products</a:t>
            </a:r>
            <a:r>
              <a:rPr lang="fr-FR" sz="1300">
                <a:ea typeface="+mn-lt"/>
                <a:cs typeface="+mn-lt"/>
              </a:rPr>
              <a:t> + 1 </a:t>
            </a:r>
            <a:r>
              <a:rPr lang="fr-FR" sz="1300" err="1">
                <a:ea typeface="+mn-lt"/>
                <a:cs typeface="+mn-lt"/>
              </a:rPr>
              <a:t>product</a:t>
            </a:r>
            <a:r>
              <a:rPr lang="fr-FR" sz="1300">
                <a:ea typeface="+mn-lt"/>
                <a:cs typeface="+mn-lt"/>
              </a:rPr>
              <a:t> </a:t>
            </a:r>
            <a:endParaRPr lang="fr-FR" sz="1300"/>
          </a:p>
        </p:txBody>
      </p:sp>
      <p:sp>
        <p:nvSpPr>
          <p:cNvPr id="57" name="화살표: 갈매기형 수장 6">
            <a:extLst>
              <a:ext uri="{FF2B5EF4-FFF2-40B4-BE49-F238E27FC236}">
                <a16:creationId xmlns:a16="http://schemas.microsoft.com/office/drawing/2014/main" id="{B7026CA0-F634-57BD-8E92-2E660B090368}"/>
              </a:ext>
            </a:extLst>
          </p:cNvPr>
          <p:cNvSpPr/>
          <p:nvPr/>
        </p:nvSpPr>
        <p:spPr>
          <a:xfrm>
            <a:off x="633253" y="1623324"/>
            <a:ext cx="2563708" cy="296174"/>
          </a:xfrm>
          <a:prstGeom prst="chevron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Data </a:t>
            </a:r>
            <a:r>
              <a:rPr lang="ko-KR" altLang="en-US" err="1">
                <a:solidFill>
                  <a:schemeClr val="bg1"/>
                </a:solidFill>
                <a:ea typeface="맑은 고딕"/>
              </a:rPr>
              <a:t>preparation</a:t>
            </a:r>
          </a:p>
        </p:txBody>
      </p:sp>
      <p:sp>
        <p:nvSpPr>
          <p:cNvPr id="59" name="화살표: 갈매기형 수장 9">
            <a:extLst>
              <a:ext uri="{FF2B5EF4-FFF2-40B4-BE49-F238E27FC236}">
                <a16:creationId xmlns:a16="http://schemas.microsoft.com/office/drawing/2014/main" id="{C4FF1888-4F07-45CE-73CA-CF859E12DF7F}"/>
              </a:ext>
            </a:extLst>
          </p:cNvPr>
          <p:cNvSpPr/>
          <p:nvPr/>
        </p:nvSpPr>
        <p:spPr>
          <a:xfrm>
            <a:off x="3280319" y="1629185"/>
            <a:ext cx="4219127" cy="296825"/>
          </a:xfrm>
          <a:prstGeom prst="chevron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Model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err="1">
                <a:solidFill>
                  <a:schemeClr val="bg1"/>
                </a:solidFill>
                <a:ea typeface="맑은 고딕"/>
              </a:rPr>
              <a:t>training</a:t>
            </a:r>
          </a:p>
        </p:txBody>
      </p:sp>
      <p:sp>
        <p:nvSpPr>
          <p:cNvPr id="61" name="화살표: 갈매기형 수장 11">
            <a:extLst>
              <a:ext uri="{FF2B5EF4-FFF2-40B4-BE49-F238E27FC236}">
                <a16:creationId xmlns:a16="http://schemas.microsoft.com/office/drawing/2014/main" id="{2FF4CAAF-D1C8-C1F7-A1D2-D3089DE4046A}"/>
              </a:ext>
            </a:extLst>
          </p:cNvPr>
          <p:cNvSpPr/>
          <p:nvPr/>
        </p:nvSpPr>
        <p:spPr>
          <a:xfrm>
            <a:off x="7621453" y="1633349"/>
            <a:ext cx="3835420" cy="306201"/>
          </a:xfrm>
          <a:prstGeom prst="chevro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89762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1163-7BD6-F555-60CA-C4C8967D1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096EC2-83E1-5F56-EEDE-43C7A25A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03849B-91EB-4B6D-EF2D-39B47649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74E0F8C-01AB-6EEA-3439-25ADE6632F0B}"/>
              </a:ext>
            </a:extLst>
          </p:cNvPr>
          <p:cNvSpPr/>
          <p:nvPr/>
        </p:nvSpPr>
        <p:spPr>
          <a:xfrm>
            <a:off x="421389" y="2493388"/>
            <a:ext cx="5280125" cy="1217774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0447A6A-5D12-062B-6603-9F20A2E8C791}"/>
              </a:ext>
            </a:extLst>
          </p:cNvPr>
          <p:cNvSpPr/>
          <p:nvPr/>
        </p:nvSpPr>
        <p:spPr>
          <a:xfrm>
            <a:off x="600523" y="2844969"/>
            <a:ext cx="4917231" cy="65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FR"/>
              <a:t>fff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D5F07FF-83BC-9AB6-8EA5-03F98F53E122}"/>
              </a:ext>
            </a:extLst>
          </p:cNvPr>
          <p:cNvSpPr txBox="1"/>
          <p:nvPr/>
        </p:nvSpPr>
        <p:spPr>
          <a:xfrm>
            <a:off x="593215" y="2852066"/>
            <a:ext cx="4924771" cy="6515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Recall@3:</a:t>
            </a:r>
            <a:r>
              <a:rPr lang="fr-FR" b="1">
                <a:solidFill>
                  <a:srgbClr val="009051"/>
                </a:solidFill>
                <a:ea typeface="+mn-lt"/>
                <a:cs typeface="+mn-lt"/>
              </a:rPr>
              <a:t> 73%</a:t>
            </a:r>
            <a:r>
              <a:rPr lang="fr-FR">
                <a:solidFill>
                  <a:srgbClr val="000000"/>
                </a:solidFill>
                <a:ea typeface="+mn-lt"/>
                <a:cs typeface="+mn-lt"/>
              </a:rPr>
              <a:t> for 20 clients, </a:t>
            </a:r>
            <a:r>
              <a:rPr lang="fr-FR" b="1">
                <a:solidFill>
                  <a:srgbClr val="009051"/>
                </a:solidFill>
                <a:ea typeface="+mn-lt"/>
                <a:cs typeface="+mn-lt"/>
              </a:rPr>
              <a:t>49%</a:t>
            </a:r>
            <a:r>
              <a:rPr lang="fr-FR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fr-FR">
                <a:solidFill>
                  <a:srgbClr val="000000"/>
                </a:solidFill>
                <a:ea typeface="+mn-lt"/>
                <a:cs typeface="+mn-lt"/>
              </a:rPr>
              <a:t>for LSTM</a:t>
            </a:r>
            <a:endParaRPr lang="fr-FR">
              <a:solidFill>
                <a:srgbClr val="FF0000"/>
              </a:solidFill>
            </a:endParaRPr>
          </a:p>
          <a:p>
            <a:r>
              <a:rPr lang="fr-FR" err="1">
                <a:ea typeface="+mn-lt"/>
                <a:cs typeface="+mn-lt"/>
              </a:rPr>
              <a:t>Loss</a:t>
            </a:r>
            <a:r>
              <a:rPr lang="fr-FR">
                <a:ea typeface="+mn-lt"/>
                <a:cs typeface="+mn-lt"/>
              </a:rPr>
              <a:t>: 2.6 (value </a:t>
            </a:r>
            <a:r>
              <a:rPr lang="fr-FR" err="1">
                <a:ea typeface="+mn-lt"/>
                <a:cs typeface="+mn-lt"/>
              </a:rPr>
              <a:t>after</a:t>
            </a:r>
            <a:r>
              <a:rPr lang="fr-FR">
                <a:ea typeface="+mn-lt"/>
                <a:cs typeface="+mn-lt"/>
              </a:rPr>
              <a:t> model convergence)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2E905C-D41C-1382-B75E-19186892E090}"/>
              </a:ext>
            </a:extLst>
          </p:cNvPr>
          <p:cNvSpPr txBox="1"/>
          <p:nvPr/>
        </p:nvSpPr>
        <p:spPr>
          <a:xfrm>
            <a:off x="896967" y="2504014"/>
            <a:ext cx="4387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ea typeface="+mn-lt"/>
                <a:cs typeface="+mn-lt"/>
              </a:rPr>
              <a:t>✅ Model Performance</a:t>
            </a:r>
            <a:endParaRPr lang="fr-F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61EC3FC-1439-979D-64AD-58D86AC633AD}"/>
              </a:ext>
            </a:extLst>
          </p:cNvPr>
          <p:cNvSpPr/>
          <p:nvPr/>
        </p:nvSpPr>
        <p:spPr>
          <a:xfrm>
            <a:off x="381611" y="4028403"/>
            <a:ext cx="5280125" cy="1740468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F7CA523-B3B5-22A6-3B06-2B9CB46C26DC}"/>
              </a:ext>
            </a:extLst>
          </p:cNvPr>
          <p:cNvSpPr/>
          <p:nvPr/>
        </p:nvSpPr>
        <p:spPr>
          <a:xfrm>
            <a:off x="554447" y="4392579"/>
            <a:ext cx="4923528" cy="120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FR"/>
              <a:t>fff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753094-6988-51E3-F2E9-F161EAF03C70}"/>
              </a:ext>
            </a:extLst>
          </p:cNvPr>
          <p:cNvSpPr txBox="1"/>
          <p:nvPr/>
        </p:nvSpPr>
        <p:spPr>
          <a:xfrm>
            <a:off x="559312" y="4391035"/>
            <a:ext cx="4904856" cy="1199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fr-FR" err="1"/>
              <a:t>Recommended</a:t>
            </a:r>
            <a:r>
              <a:rPr lang="fr-FR"/>
              <a:t> </a:t>
            </a:r>
            <a:r>
              <a:rPr lang="fr-FR" err="1"/>
              <a:t>products</a:t>
            </a:r>
            <a:r>
              <a:rPr lang="fr-FR"/>
              <a:t> match </a:t>
            </a:r>
            <a:r>
              <a:rPr lang="fr-FR" err="1"/>
              <a:t>customers</a:t>
            </a:r>
            <a:r>
              <a:rPr lang="fr-FR"/>
              <a:t>' </a:t>
            </a:r>
            <a:r>
              <a:rPr lang="fr-FR" err="1"/>
              <a:t>purchasing</a:t>
            </a:r>
            <a:r>
              <a:rPr lang="fr-FR"/>
              <a:t> trends </a:t>
            </a:r>
            <a:r>
              <a:rPr lang="fr-FR" err="1"/>
              <a:t>well</a:t>
            </a:r>
            <a:r>
              <a:rPr lang="fr-FR"/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fr-FR"/>
              <a:t>Positive impact on </a:t>
            </a:r>
            <a:r>
              <a:rPr lang="fr-FR" err="1"/>
              <a:t>inventory</a:t>
            </a:r>
            <a:r>
              <a:rPr lang="fr-FR"/>
              <a:t> </a:t>
            </a:r>
            <a:r>
              <a:rPr lang="fr-FR" err="1"/>
              <a:t>optimization</a:t>
            </a:r>
            <a:r>
              <a:rPr lang="fr-FR"/>
              <a:t> and cross-</a:t>
            </a:r>
            <a:r>
              <a:rPr lang="fr-FR" err="1"/>
              <a:t>selling</a:t>
            </a:r>
            <a:r>
              <a:rPr lang="fr-FR"/>
              <a:t>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BA2D1D-FF17-14AC-D3B3-2EC2FFC91EFF}"/>
              </a:ext>
            </a:extLst>
          </p:cNvPr>
          <p:cNvSpPr txBox="1"/>
          <p:nvPr/>
        </p:nvSpPr>
        <p:spPr>
          <a:xfrm>
            <a:off x="2121095" y="4019481"/>
            <a:ext cx="18174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✅ Key Insights</a:t>
            </a:r>
            <a:endParaRPr lang="en-US"/>
          </a:p>
        </p:txBody>
      </p:sp>
      <p:pic>
        <p:nvPicPr>
          <p:cNvPr id="18" name="Image 17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B15AFAB5-9EE3-21DB-7FC3-D445E483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933" y="3728251"/>
            <a:ext cx="5596073" cy="47733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BAC16F7-48CA-4692-DE31-F53E6B83F0D4}"/>
              </a:ext>
            </a:extLst>
          </p:cNvPr>
          <p:cNvSpPr txBox="1">
            <a:spLocks/>
          </p:cNvSpPr>
          <p:nvPr/>
        </p:nvSpPr>
        <p:spPr>
          <a:xfrm>
            <a:off x="604749" y="427448"/>
            <a:ext cx="10777261" cy="1004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ea typeface="+mj-lt"/>
                <a:cs typeface="+mj-lt"/>
              </a:rPr>
              <a:t>Assessing Performance: Recall as the chosen metric</a:t>
            </a:r>
            <a:endParaRPr lang="en-GB" altLang="zh-CN">
              <a:ea typeface="+mj-lt"/>
              <a:cs typeface="+mj-lt"/>
            </a:endParaRPr>
          </a:p>
        </p:txBody>
      </p:sp>
      <p:sp>
        <p:nvSpPr>
          <p:cNvPr id="26" name="화살표: 갈매기형 수장 6">
            <a:extLst>
              <a:ext uri="{FF2B5EF4-FFF2-40B4-BE49-F238E27FC236}">
                <a16:creationId xmlns:a16="http://schemas.microsoft.com/office/drawing/2014/main" id="{95D8720B-185E-838D-C735-E2B1F23E4FCF}"/>
              </a:ext>
            </a:extLst>
          </p:cNvPr>
          <p:cNvSpPr/>
          <p:nvPr/>
        </p:nvSpPr>
        <p:spPr>
          <a:xfrm>
            <a:off x="685594" y="1623324"/>
            <a:ext cx="2563708" cy="296174"/>
          </a:xfrm>
          <a:prstGeom prst="chevron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Data </a:t>
            </a:r>
            <a:r>
              <a:rPr lang="ko-KR" altLang="en-US" err="1">
                <a:solidFill>
                  <a:schemeClr val="bg1"/>
                </a:solidFill>
                <a:ea typeface="맑은 고딕"/>
              </a:rPr>
              <a:t>preparation</a:t>
            </a:r>
          </a:p>
        </p:txBody>
      </p:sp>
      <p:sp>
        <p:nvSpPr>
          <p:cNvPr id="28" name="화살표: 갈매기형 수장 9">
            <a:extLst>
              <a:ext uri="{FF2B5EF4-FFF2-40B4-BE49-F238E27FC236}">
                <a16:creationId xmlns:a16="http://schemas.microsoft.com/office/drawing/2014/main" id="{D8E1D83F-8DB8-285A-8B31-0E55DE07FCA9}"/>
              </a:ext>
            </a:extLst>
          </p:cNvPr>
          <p:cNvSpPr/>
          <p:nvPr/>
        </p:nvSpPr>
        <p:spPr>
          <a:xfrm>
            <a:off x="3280319" y="1629185"/>
            <a:ext cx="4219127" cy="296825"/>
          </a:xfrm>
          <a:prstGeom prst="chevron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Model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err="1">
                <a:solidFill>
                  <a:schemeClr val="bg1"/>
                </a:solidFill>
                <a:ea typeface="맑은 고딕"/>
              </a:rPr>
              <a:t>training</a:t>
            </a:r>
          </a:p>
        </p:txBody>
      </p:sp>
      <p:sp>
        <p:nvSpPr>
          <p:cNvPr id="30" name="화살표: 갈매기형 수장 11">
            <a:extLst>
              <a:ext uri="{FF2B5EF4-FFF2-40B4-BE49-F238E27FC236}">
                <a16:creationId xmlns:a16="http://schemas.microsoft.com/office/drawing/2014/main" id="{E389C50A-4C8B-5E08-4102-4B6ECF7C2A8C}"/>
              </a:ext>
            </a:extLst>
          </p:cNvPr>
          <p:cNvSpPr/>
          <p:nvPr/>
        </p:nvSpPr>
        <p:spPr>
          <a:xfrm>
            <a:off x="7510257" y="1633349"/>
            <a:ext cx="3835420" cy="306201"/>
          </a:xfrm>
          <a:prstGeom prst="chevron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76968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40CE9-3F6B-CE57-A465-30F4EDF7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4FAE-97CC-B424-98C1-90D3C10D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>
                <a:ea typeface="+mj-lt"/>
                <a:cs typeface="+mj-lt"/>
              </a:rPr>
              <a:t>Interactive Data Exploration: Visualizing with </a:t>
            </a:r>
            <a:r>
              <a:rPr lang="en-GB" sz="3600" err="1">
                <a:ea typeface="+mj-lt"/>
                <a:cs typeface="+mj-lt"/>
              </a:rPr>
              <a:t>Streamlit</a:t>
            </a:r>
            <a:endParaRPr lang="zh-CN" altLang="en-US" sz="3600" err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275A39-564B-4E6F-BFC9-042C4B76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E34FD8-D1C2-9BFD-FAA1-7DF74991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pic>
        <p:nvPicPr>
          <p:cNvPr id="10" name="그림 9" descr="텍스트, 스크린샷, 소프트웨어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6E75CA3-BCF7-16E4-D845-009D0747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0" y="1494806"/>
            <a:ext cx="9100144" cy="45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ECC8F-2AED-E528-E276-A14376940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E96D-BA28-4C0D-1172-DE5FDD81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365125"/>
            <a:ext cx="11046994" cy="1335589"/>
          </a:xfrm>
        </p:spPr>
        <p:txBody>
          <a:bodyPr>
            <a:normAutofit/>
          </a:bodyPr>
          <a:lstStyle/>
          <a:p>
            <a:r>
              <a:rPr lang="en-GB" sz="3600">
                <a:ea typeface="+mj-lt"/>
                <a:cs typeface="+mj-lt"/>
              </a:rPr>
              <a:t>Some challenges due to the size of the dataset and the choice of the evaluation method</a:t>
            </a:r>
            <a:endParaRPr lang="zh-CN" altLang="en-US" sz="360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30F141-58BF-25E2-757F-8CE6EFD0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442AC7-60CB-077C-B129-C124BABD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B1D85-3D43-B1F1-D6C0-568033F6D865}"/>
              </a:ext>
            </a:extLst>
          </p:cNvPr>
          <p:cNvSpPr/>
          <p:nvPr/>
        </p:nvSpPr>
        <p:spPr>
          <a:xfrm>
            <a:off x="532817" y="2789462"/>
            <a:ext cx="3259503" cy="2657105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E7C479-0019-5563-96CD-A58462BBD122}"/>
              </a:ext>
            </a:extLst>
          </p:cNvPr>
          <p:cNvSpPr/>
          <p:nvPr/>
        </p:nvSpPr>
        <p:spPr>
          <a:xfrm>
            <a:off x="536649" y="2277541"/>
            <a:ext cx="3230320" cy="502792"/>
          </a:xfrm>
          <a:prstGeom prst="rect">
            <a:avLst/>
          </a:prstGeom>
          <a:solidFill>
            <a:srgbClr val="00984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FD4F3-D202-CA78-1BE1-DC99E70583DD}"/>
              </a:ext>
            </a:extLst>
          </p:cNvPr>
          <p:cNvSpPr txBox="1"/>
          <p:nvPr/>
        </p:nvSpPr>
        <p:spPr>
          <a:xfrm>
            <a:off x="536649" y="2915269"/>
            <a:ext cx="3142529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b="1"/>
              <a:t>No rating</a:t>
            </a:r>
            <a:r>
              <a:rPr lang="en-GB" sz="1600"/>
              <a:t> on the purchase made by the customers and no information about the products </a:t>
            </a:r>
            <a:endParaRPr lang="en-US" sz="1600"/>
          </a:p>
          <a:p>
            <a:endParaRPr lang="en-GB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/>
              <a:t>Few information about </a:t>
            </a:r>
            <a:r>
              <a:rPr lang="en-GB" sz="1600" b="1"/>
              <a:t>product characteristics</a:t>
            </a:r>
            <a:r>
              <a:rPr lang="en-GB" sz="1600"/>
              <a:t> (just name, category and family level)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BB9C52-0E86-9B3F-041D-1BEF56C4A374}"/>
              </a:ext>
            </a:extLst>
          </p:cNvPr>
          <p:cNvSpPr/>
          <p:nvPr/>
        </p:nvSpPr>
        <p:spPr>
          <a:xfrm>
            <a:off x="4391166" y="2801852"/>
            <a:ext cx="3278089" cy="2644715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8C13E2-75B5-295B-691E-4E164EEAC31F}"/>
              </a:ext>
            </a:extLst>
          </p:cNvPr>
          <p:cNvSpPr/>
          <p:nvPr/>
        </p:nvSpPr>
        <p:spPr>
          <a:xfrm>
            <a:off x="4398096" y="2277541"/>
            <a:ext cx="3267491" cy="502791"/>
          </a:xfrm>
          <a:prstGeom prst="rect">
            <a:avLst/>
          </a:prstGeom>
          <a:solidFill>
            <a:srgbClr val="00984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/>
              <a:t>COMPUTATIONAL CHALLENGES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92731-E1AF-6ACF-1DAE-BDA57D0911AC}"/>
              </a:ext>
            </a:extLst>
          </p:cNvPr>
          <p:cNvSpPr txBox="1"/>
          <p:nvPr/>
        </p:nvSpPr>
        <p:spPr>
          <a:xfrm>
            <a:off x="4389944" y="2915269"/>
            <a:ext cx="3243443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/>
              <a:t>Try of </a:t>
            </a:r>
            <a:r>
              <a:rPr lang="en-GB" sz="1600" b="1"/>
              <a:t>graph models</a:t>
            </a:r>
            <a:r>
              <a:rPr lang="en-GB" sz="1600"/>
              <a:t> but crashed each time </a:t>
            </a:r>
            <a:endParaRPr lang="en-US" sz="1600"/>
          </a:p>
          <a:p>
            <a:endParaRPr lang="en-GB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/>
              <a:t>Try of applying </a:t>
            </a:r>
            <a:r>
              <a:rPr lang="en-GB" sz="1600" b="1"/>
              <a:t>Sentence transformer</a:t>
            </a:r>
            <a:r>
              <a:rPr lang="en-GB" sz="1600"/>
              <a:t>, then clustering models on the products and customers, but the models crashed. This is mainly due to the large size of the 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7E7BB1-3E77-7663-CAA0-F310FE064530}"/>
              </a:ext>
            </a:extLst>
          </p:cNvPr>
          <p:cNvSpPr/>
          <p:nvPr/>
        </p:nvSpPr>
        <p:spPr>
          <a:xfrm>
            <a:off x="8299077" y="2770877"/>
            <a:ext cx="3271894" cy="2675690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4474C4-EA72-003A-055B-BE6F3B3427D0}"/>
              </a:ext>
            </a:extLst>
          </p:cNvPr>
          <p:cNvSpPr/>
          <p:nvPr/>
        </p:nvSpPr>
        <p:spPr>
          <a:xfrm>
            <a:off x="8302909" y="2277541"/>
            <a:ext cx="3242711" cy="502791"/>
          </a:xfrm>
          <a:prstGeom prst="rect">
            <a:avLst/>
          </a:prstGeom>
          <a:solidFill>
            <a:srgbClr val="00984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/>
              <a:t>EVALUATION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7EE51-1206-936A-6EA0-D97E52DD32DB}"/>
              </a:ext>
            </a:extLst>
          </p:cNvPr>
          <p:cNvSpPr txBox="1"/>
          <p:nvPr/>
        </p:nvSpPr>
        <p:spPr>
          <a:xfrm>
            <a:off x="8300546" y="2804980"/>
            <a:ext cx="3334822" cy="26347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b="1"/>
              <a:t>Choice and computation of the metrics</a:t>
            </a:r>
            <a:r>
              <a:rPr lang="en-GB" sz="1600"/>
              <a:t>: given the large number of products, slight variations in recommendation should not be considered as errors </a:t>
            </a:r>
            <a:endParaRPr lang="en-US" sz="1600"/>
          </a:p>
          <a:p>
            <a:endParaRPr lang="en-GB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/>
              <a:t>Choice of the method to </a:t>
            </a:r>
            <a:r>
              <a:rPr lang="en-GB" sz="1600" b="1"/>
              <a:t>split the data</a:t>
            </a:r>
            <a:r>
              <a:rPr lang="en-GB" sz="1600"/>
              <a:t> between training and testing sets (based on timeline / clients or  just randomly)</a:t>
            </a:r>
          </a:p>
        </p:txBody>
      </p:sp>
      <p:pic>
        <p:nvPicPr>
          <p:cNvPr id="3" name="Graphic 2" descr="Table outline">
            <a:extLst>
              <a:ext uri="{FF2B5EF4-FFF2-40B4-BE49-F238E27FC236}">
                <a16:creationId xmlns:a16="http://schemas.microsoft.com/office/drawing/2014/main" id="{494B8EA2-AB3F-4365-9067-588CD2080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371" y="1623356"/>
            <a:ext cx="555083" cy="499328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71599D06-3F77-CA40-7983-6697F5614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6507" y="1633653"/>
            <a:ext cx="437376" cy="480741"/>
          </a:xfrm>
          <a:prstGeom prst="rect">
            <a:avLst/>
          </a:prstGeom>
        </p:spPr>
      </p:pic>
      <p:pic>
        <p:nvPicPr>
          <p:cNvPr id="13" name="Graphic 12" descr="Clipboard Mixed with solid fill">
            <a:extLst>
              <a:ext uri="{FF2B5EF4-FFF2-40B4-BE49-F238E27FC236}">
                <a16:creationId xmlns:a16="http://schemas.microsoft.com/office/drawing/2014/main" id="{419CD55A-B539-5232-00C5-E8A6B5441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8556" y="1689409"/>
            <a:ext cx="449766" cy="4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9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A9CB23-EFB5-2093-EC0A-699C3C59D636}"/>
              </a:ext>
            </a:extLst>
          </p:cNvPr>
          <p:cNvSpPr/>
          <p:nvPr/>
        </p:nvSpPr>
        <p:spPr>
          <a:xfrm>
            <a:off x="8295244" y="1156632"/>
            <a:ext cx="3264355" cy="576309"/>
          </a:xfrm>
          <a:prstGeom prst="rect">
            <a:avLst/>
          </a:prstGeom>
          <a:solidFill>
            <a:srgbClr val="00984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200" b="1"/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FE98D041-55B3-BA04-4C07-E9FDEDA5FD5C}"/>
              </a:ext>
            </a:extLst>
          </p:cNvPr>
          <p:cNvSpPr/>
          <p:nvPr/>
        </p:nvSpPr>
        <p:spPr>
          <a:xfrm>
            <a:off x="4640122" y="1125657"/>
            <a:ext cx="3233380" cy="625869"/>
          </a:xfrm>
          <a:prstGeom prst="rect">
            <a:avLst/>
          </a:prstGeom>
          <a:solidFill>
            <a:srgbClr val="00984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200" b="1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8353AFCF-3257-981D-8723-9092312DF694}"/>
              </a:ext>
            </a:extLst>
          </p:cNvPr>
          <p:cNvSpPr/>
          <p:nvPr/>
        </p:nvSpPr>
        <p:spPr>
          <a:xfrm>
            <a:off x="774365" y="1125657"/>
            <a:ext cx="3444013" cy="588699"/>
          </a:xfrm>
          <a:prstGeom prst="rect">
            <a:avLst/>
          </a:prstGeom>
          <a:solidFill>
            <a:srgbClr val="00984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2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0B630-9746-9E48-DDCC-E006B762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57" y="376141"/>
            <a:ext cx="5037438" cy="573861"/>
          </a:xfrm>
        </p:spPr>
        <p:txBody>
          <a:bodyPr>
            <a:normAutofit fontScale="90000"/>
          </a:bodyPr>
          <a:lstStyle/>
          <a:p>
            <a:r>
              <a:rPr lang="en-GB"/>
              <a:t>Next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AF4BD-1607-D077-A757-3C95FAFED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2885" y="7592105"/>
            <a:ext cx="5655527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/>
              <a:t>Prospects: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Collect data about them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GB"/>
              <a:t>Look at their behaviour on websites (number of clicks...) -&gt; make </a:t>
            </a:r>
            <a:r>
              <a:rPr lang="en-GB" err="1"/>
              <a:t>recos</a:t>
            </a:r>
            <a:r>
              <a:rPr lang="en-GB"/>
              <a:t> respectively, as if purchase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GB"/>
              <a:t>Survey? </a:t>
            </a:r>
          </a:p>
          <a:p>
            <a:r>
              <a:rPr lang="en-GB"/>
              <a:t>How to use the recommendation system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Personalized email campaigns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Events? (presentations of some products?)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Discounts?</a:t>
            </a:r>
          </a:p>
          <a:p>
            <a:r>
              <a:rPr lang="en-GB"/>
              <a:t>Maybe 1 product randomly selected and not based on the preferences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12C269-75CC-47B1-6EA5-AF3F18B5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F919C0-0A9C-66C3-9D08-EBD679A2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73971"/>
            <a:ext cx="4114800" cy="365125"/>
          </a:xfrm>
        </p:spPr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3205B-DF30-2F31-1FD4-764CAD09C46A}"/>
              </a:ext>
            </a:extLst>
          </p:cNvPr>
          <p:cNvSpPr txBox="1"/>
          <p:nvPr/>
        </p:nvSpPr>
        <p:spPr>
          <a:xfrm>
            <a:off x="5043142" y="1934362"/>
            <a:ext cx="286833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1400" b="1"/>
              <a:t>Personalized email campaigns</a:t>
            </a:r>
            <a:r>
              <a:rPr lang="en-GB" sz="1400"/>
              <a:t> with tailored recommendations to present new products  / regular personalized newsletters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216A4-D06F-5731-ED38-8509B1371BB5}"/>
              </a:ext>
            </a:extLst>
          </p:cNvPr>
          <p:cNvSpPr txBox="1"/>
          <p:nvPr/>
        </p:nvSpPr>
        <p:spPr>
          <a:xfrm>
            <a:off x="5071972" y="4062863"/>
            <a:ext cx="28793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1400" b="1"/>
              <a:t>Events</a:t>
            </a:r>
            <a:r>
              <a:rPr lang="en-GB" sz="1400"/>
              <a:t> to promote the products and test them – invite users which would be interested by those products . E.g., sport merchandise for upcoming tournaments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B8C53-EF16-DE01-23BE-19FC5C7392A1}"/>
              </a:ext>
            </a:extLst>
          </p:cNvPr>
          <p:cNvSpPr txBox="1"/>
          <p:nvPr/>
        </p:nvSpPr>
        <p:spPr>
          <a:xfrm>
            <a:off x="5074594" y="3030897"/>
            <a:ext cx="277493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1400" b="1"/>
              <a:t>Cross-selling</a:t>
            </a:r>
            <a:r>
              <a:rPr lang="en-GB" sz="1400"/>
              <a:t>: offer discounts if two products bought together (for products which are not well sold)</a:t>
            </a:r>
          </a:p>
        </p:txBody>
      </p:sp>
      <p:pic>
        <p:nvPicPr>
          <p:cNvPr id="8" name="Graphic 7" descr="Email with solid fill">
            <a:extLst>
              <a:ext uri="{FF2B5EF4-FFF2-40B4-BE49-F238E27FC236}">
                <a16:creationId xmlns:a16="http://schemas.microsoft.com/office/drawing/2014/main" id="{3B9629B3-43C3-39B9-7BD5-ADC136B24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2523" y="2173286"/>
            <a:ext cx="395591" cy="330742"/>
          </a:xfrm>
          <a:prstGeom prst="rect">
            <a:avLst/>
          </a:prstGeom>
        </p:spPr>
      </p:pic>
      <p:pic>
        <p:nvPicPr>
          <p:cNvPr id="11" name="Graphic 10" descr="New with solid fill">
            <a:extLst>
              <a:ext uri="{FF2B5EF4-FFF2-40B4-BE49-F238E27FC236}">
                <a16:creationId xmlns:a16="http://schemas.microsoft.com/office/drawing/2014/main" id="{FBBA7D42-BDD8-22D8-D0F0-BB6C555D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9646" y="5431869"/>
            <a:ext cx="411805" cy="428018"/>
          </a:xfrm>
          <a:prstGeom prst="rect">
            <a:avLst/>
          </a:prstGeom>
        </p:spPr>
      </p:pic>
      <p:pic>
        <p:nvPicPr>
          <p:cNvPr id="12" name="Graphic 11" descr="Continuous Improvement with solid fill">
            <a:extLst>
              <a:ext uri="{FF2B5EF4-FFF2-40B4-BE49-F238E27FC236}">
                <a16:creationId xmlns:a16="http://schemas.microsoft.com/office/drawing/2014/main" id="{01D49CC7-68CA-1646-3565-63A9F08BF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5453" y="3168975"/>
            <a:ext cx="486013" cy="523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2EBB32-8F4A-CCC7-CE45-C6DBED63649C}"/>
              </a:ext>
            </a:extLst>
          </p:cNvPr>
          <p:cNvSpPr txBox="1"/>
          <p:nvPr/>
        </p:nvSpPr>
        <p:spPr>
          <a:xfrm>
            <a:off x="8701336" y="1194416"/>
            <a:ext cx="24681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300" b="1">
                <a:solidFill>
                  <a:schemeClr val="bg1"/>
                </a:solidFill>
              </a:rPr>
              <a:t>STRATEGY FOR DIFFERENT CUSTOMER SEGMENTATIONS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072D7-9586-BEF5-CC0E-73FC2605EC50}"/>
              </a:ext>
            </a:extLst>
          </p:cNvPr>
          <p:cNvSpPr txBox="1"/>
          <p:nvPr/>
        </p:nvSpPr>
        <p:spPr>
          <a:xfrm>
            <a:off x="8294372" y="2007732"/>
            <a:ext cx="3299528" cy="1612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/>
              <a:t>Collect data about the prospects if possible</a:t>
            </a:r>
            <a:endParaRPr lang="en-US" sz="1400" b="1"/>
          </a:p>
          <a:p>
            <a:pPr marL="171450" indent="-171450">
              <a:buFont typeface="Arial"/>
              <a:buChar char="•"/>
            </a:pPr>
            <a:r>
              <a:rPr lang="en-GB" sz="1400"/>
              <a:t>Online behaviour</a:t>
            </a:r>
          </a:p>
          <a:p>
            <a:pPr marL="171450" indent="-171450">
              <a:buFont typeface="Arial"/>
              <a:buChar char="•"/>
            </a:pPr>
            <a:r>
              <a:rPr lang="en-GB" sz="1400"/>
              <a:t>Survey to know more their preferences </a:t>
            </a:r>
          </a:p>
          <a:p>
            <a:r>
              <a:rPr lang="en-GB" sz="1400" b="1"/>
              <a:t>If no information</a:t>
            </a:r>
            <a:endParaRPr lang="en-US" sz="1400"/>
          </a:p>
          <a:p>
            <a:pPr marL="171450" indent="-171450">
              <a:buFont typeface="Arial,Sans-Serif"/>
              <a:buChar char="•"/>
            </a:pPr>
            <a:r>
              <a:rPr lang="en-GB" sz="1400"/>
              <a:t>Recommend the most popular items </a:t>
            </a:r>
            <a:endParaRPr lang="en-US" sz="1400"/>
          </a:p>
          <a:p>
            <a:pPr marL="171450" indent="-171450">
              <a:buFont typeface="Arial,Sans-Serif"/>
              <a:buChar char="•"/>
            </a:pPr>
            <a:r>
              <a:rPr lang="en-GB" sz="1400"/>
              <a:t>Effort on advertisement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2F87C-0A83-ACDA-5747-20A426BCD059}"/>
              </a:ext>
            </a:extLst>
          </p:cNvPr>
          <p:cNvSpPr txBox="1"/>
          <p:nvPr/>
        </p:nvSpPr>
        <p:spPr>
          <a:xfrm>
            <a:off x="8281982" y="3806079"/>
            <a:ext cx="32615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/>
              <a:t>Send some personalized emails</a:t>
            </a:r>
            <a:r>
              <a:rPr lang="en-US" sz="1400"/>
              <a:t> to reignite interest</a:t>
            </a:r>
            <a:endParaRPr lang="zh-CN" altLang="en-US" sz="1400"/>
          </a:p>
          <a:p>
            <a:pPr marL="285750" indent="-285750">
              <a:buFont typeface="Arial"/>
              <a:buChar char="•"/>
            </a:pPr>
            <a:r>
              <a:rPr lang="en-US" sz="1400" b="1"/>
              <a:t>Personalized win-back discounts</a:t>
            </a:r>
            <a:endParaRPr lang="en-US" sz="1400"/>
          </a:p>
          <a:p>
            <a:endParaRPr lang="en-GB" sz="14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E17575-3D18-45C5-AA03-44563DEF7160}"/>
              </a:ext>
            </a:extLst>
          </p:cNvPr>
          <p:cNvSpPr/>
          <p:nvPr/>
        </p:nvSpPr>
        <p:spPr>
          <a:xfrm>
            <a:off x="8279648" y="1752564"/>
            <a:ext cx="1210293" cy="273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ea typeface="宋体"/>
              </a:rPr>
              <a:t>PROSPECT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888E05-FCB1-2E16-5399-1C3B6F9EB811}"/>
              </a:ext>
            </a:extLst>
          </p:cNvPr>
          <p:cNvSpPr txBox="1"/>
          <p:nvPr/>
        </p:nvSpPr>
        <p:spPr>
          <a:xfrm>
            <a:off x="8298073" y="4788045"/>
            <a:ext cx="32766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ea typeface="宋体"/>
              </a:rPr>
              <a:t>Early access to new product drops or exclusive collections</a:t>
            </a:r>
            <a:endParaRPr lang="en-US" altLang="zh-CN" sz="1400">
              <a:ea typeface="宋体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A38540-951B-5599-3434-E3AE937D7059}"/>
              </a:ext>
            </a:extLst>
          </p:cNvPr>
          <p:cNvSpPr/>
          <p:nvPr/>
        </p:nvSpPr>
        <p:spPr>
          <a:xfrm>
            <a:off x="8299440" y="4507758"/>
            <a:ext cx="1197581" cy="2825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ea typeface="宋体"/>
              </a:rPr>
              <a:t>LOYAL USER</a:t>
            </a:r>
            <a:endParaRPr lang="zh-CN">
              <a:solidFill>
                <a:schemeClr val="tx1"/>
              </a:solidFill>
              <a:ea typeface="宋体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98DF6D-E730-B2A7-BD7E-267D6E91D72C}"/>
              </a:ext>
            </a:extLst>
          </p:cNvPr>
          <p:cNvSpPr txBox="1"/>
          <p:nvPr/>
        </p:nvSpPr>
        <p:spPr>
          <a:xfrm>
            <a:off x="8343854" y="5585809"/>
            <a:ext cx="3383663" cy="529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ea typeface="宋体"/>
                <a:cs typeface="Arial"/>
              </a:rPr>
              <a:t>Curate personalized shopping experiences</a:t>
            </a:r>
            <a:r>
              <a:rPr lang="en-US" altLang="zh-CN" sz="1400">
                <a:ea typeface="宋体"/>
                <a:cs typeface="Arial"/>
              </a:rPr>
              <a:t> with premium selections</a:t>
            </a:r>
            <a:endParaRPr lang="zh-CN" altLang="en-US" sz="1400">
              <a:ea typeface="宋体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15673B-A237-5368-6E4D-FCFDCB044D4B}"/>
              </a:ext>
            </a:extLst>
          </p:cNvPr>
          <p:cNvSpPr/>
          <p:nvPr/>
        </p:nvSpPr>
        <p:spPr>
          <a:xfrm>
            <a:off x="8299440" y="5287788"/>
            <a:ext cx="999659" cy="2924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ea typeface="宋体"/>
              </a:rPr>
              <a:t>TOP USER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A58E983A-E26F-40EE-D1E1-CAB88F20F03E}"/>
              </a:ext>
            </a:extLst>
          </p:cNvPr>
          <p:cNvSpPr txBox="1"/>
          <p:nvPr/>
        </p:nvSpPr>
        <p:spPr>
          <a:xfrm>
            <a:off x="4730235" y="1184438"/>
            <a:ext cx="3056714" cy="5110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300" b="1">
                <a:solidFill>
                  <a:schemeClr val="bg1"/>
                </a:solidFill>
              </a:rPr>
              <a:t>STRATEGY BASED ON RECOMMENDATION SYSTEM</a:t>
            </a:r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1BF28C-60F5-2526-BC34-BCF1E19C858F}"/>
              </a:ext>
            </a:extLst>
          </p:cNvPr>
          <p:cNvSpPr/>
          <p:nvPr/>
        </p:nvSpPr>
        <p:spPr>
          <a:xfrm>
            <a:off x="5037611" y="5587395"/>
            <a:ext cx="2872746" cy="2986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altLang="zh-CN" sz="1400" b="1">
                <a:solidFill>
                  <a:schemeClr val="tx1"/>
                </a:solidFill>
                <a:ea typeface="+mn-lt"/>
              </a:rPr>
              <a:t>Dynamic Pricing </a:t>
            </a:r>
            <a:r>
              <a:rPr lang="en-US" altLang="zh-CN" sz="1400">
                <a:solidFill>
                  <a:schemeClr val="tx1"/>
                </a:solidFill>
                <a:ea typeface="+mn-lt"/>
              </a:rPr>
              <a:t>&amp; Promotional Offers</a:t>
            </a:r>
            <a:endParaRPr lang="zh-CN" sz="1400">
              <a:solidFill>
                <a:schemeClr val="tx1"/>
              </a:solidFill>
              <a:ea typeface="宋体"/>
            </a:endParaRPr>
          </a:p>
        </p:txBody>
      </p:sp>
      <p:pic>
        <p:nvPicPr>
          <p:cNvPr id="23" name="Graphic 22" descr="Meeting with solid fill">
            <a:extLst>
              <a:ext uri="{FF2B5EF4-FFF2-40B4-BE49-F238E27FC236}">
                <a16:creationId xmlns:a16="http://schemas.microsoft.com/office/drawing/2014/main" id="{2558B6CD-F79F-985D-8470-08ED4E398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5090" y="4278970"/>
            <a:ext cx="449767" cy="462157"/>
          </a:xfrm>
          <a:prstGeom prst="rect">
            <a:avLst/>
          </a:prstGeom>
        </p:spPr>
      </p:pic>
      <p:sp>
        <p:nvSpPr>
          <p:cNvPr id="18" name="矩形 20">
            <a:extLst>
              <a:ext uri="{FF2B5EF4-FFF2-40B4-BE49-F238E27FC236}">
                <a16:creationId xmlns:a16="http://schemas.microsoft.com/office/drawing/2014/main" id="{FDB964DE-4E5D-9385-526F-1C56D6FD0E8D}"/>
              </a:ext>
            </a:extLst>
          </p:cNvPr>
          <p:cNvSpPr/>
          <p:nvPr/>
        </p:nvSpPr>
        <p:spPr>
          <a:xfrm>
            <a:off x="8279648" y="3564998"/>
            <a:ext cx="1445707" cy="2800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sz="1200">
                <a:solidFill>
                  <a:schemeClr val="tx1"/>
                </a:solidFill>
                <a:ea typeface="宋体"/>
              </a:rPr>
              <a:t>INACTIVE-USER</a:t>
            </a:r>
            <a:endParaRPr lang="en-US" altLang="zh-CN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5DB4FD0E-882B-C4AE-497F-AD491F16D069}"/>
              </a:ext>
            </a:extLst>
          </p:cNvPr>
          <p:cNvSpPr txBox="1"/>
          <p:nvPr/>
        </p:nvSpPr>
        <p:spPr>
          <a:xfrm>
            <a:off x="1068836" y="1272376"/>
            <a:ext cx="285227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300" b="1">
                <a:solidFill>
                  <a:schemeClr val="bg1"/>
                </a:solidFill>
              </a:rPr>
              <a:t>MODEL IMPROVEMENTS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F2727-7D8F-5427-97C4-8A7ED0324D17}"/>
              </a:ext>
            </a:extLst>
          </p:cNvPr>
          <p:cNvSpPr txBox="1"/>
          <p:nvPr/>
        </p:nvSpPr>
        <p:spPr>
          <a:xfrm>
            <a:off x="1473041" y="1993172"/>
            <a:ext cx="276524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1400"/>
              <a:t>Make our collaborative filtering model </a:t>
            </a:r>
            <a:r>
              <a:rPr lang="en-GB" sz="1400" b="1"/>
              <a:t>scalable</a:t>
            </a:r>
            <a:r>
              <a:rPr lang="en-GB" sz="1400"/>
              <a:t> (now only 20 clients)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85DE1F-53EF-8313-1391-611A9B12BEB8}"/>
              </a:ext>
            </a:extLst>
          </p:cNvPr>
          <p:cNvSpPr txBox="1"/>
          <p:nvPr/>
        </p:nvSpPr>
        <p:spPr>
          <a:xfrm>
            <a:off x="1473041" y="2812576"/>
            <a:ext cx="2744159" cy="1422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1400"/>
              <a:t>Try to capture </a:t>
            </a:r>
            <a:r>
              <a:rPr lang="en-GB" sz="1400" b="1"/>
              <a:t>more semantics</a:t>
            </a:r>
            <a:r>
              <a:rPr lang="en-GB" sz="1400"/>
              <a:t> about the products, using </a:t>
            </a:r>
            <a:r>
              <a:rPr lang="en-GB" sz="1400" b="1"/>
              <a:t>NLP</a:t>
            </a:r>
            <a:r>
              <a:rPr lang="en-GB" sz="1400"/>
              <a:t> (like Sentence Transformer/Bert, ensuring that the models are deployable) and do some clusters of products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C40C08-E0ED-FF8B-DE42-2DF419AC5A1F}"/>
              </a:ext>
            </a:extLst>
          </p:cNvPr>
          <p:cNvSpPr txBox="1"/>
          <p:nvPr/>
        </p:nvSpPr>
        <p:spPr>
          <a:xfrm>
            <a:off x="1479236" y="5052727"/>
            <a:ext cx="259751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1400" b="1"/>
              <a:t>Crawl the web</a:t>
            </a:r>
            <a:r>
              <a:rPr lang="en-GB" sz="1400"/>
              <a:t> to gather </a:t>
            </a:r>
            <a:r>
              <a:rPr lang="en-GB" sz="1400" b="1"/>
              <a:t>characteristics</a:t>
            </a:r>
            <a:r>
              <a:rPr lang="en-GB" sz="1400"/>
              <a:t> about the products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D10E1-93FB-FD40-BAC0-1E4AB97C7677}"/>
              </a:ext>
            </a:extLst>
          </p:cNvPr>
          <p:cNvSpPr txBox="1"/>
          <p:nvPr/>
        </p:nvSpPr>
        <p:spPr>
          <a:xfrm>
            <a:off x="1473041" y="4282884"/>
            <a:ext cx="274564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1400"/>
              <a:t>Search for more </a:t>
            </a:r>
            <a:r>
              <a:rPr lang="en-GB" sz="1400" b="1"/>
              <a:t>efficient model</a:t>
            </a:r>
            <a:r>
              <a:rPr lang="en-GB" sz="1400"/>
              <a:t> to optimize computation and reduce memory usage</a:t>
            </a:r>
          </a:p>
        </p:txBody>
      </p:sp>
      <p:pic>
        <p:nvPicPr>
          <p:cNvPr id="42" name="Graphic 41" descr="Link with solid fill">
            <a:extLst>
              <a:ext uri="{FF2B5EF4-FFF2-40B4-BE49-F238E27FC236}">
                <a16:creationId xmlns:a16="http://schemas.microsoft.com/office/drawing/2014/main" id="{014CFFD7-0FA4-229B-9DC6-AECD438D0F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824" y="3238189"/>
            <a:ext cx="431181" cy="437377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2E36B274-BDFB-68FB-F2E2-DCECBC7580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214" y="2116871"/>
            <a:ext cx="462158" cy="418793"/>
          </a:xfrm>
          <a:prstGeom prst="rect">
            <a:avLst/>
          </a:prstGeom>
        </p:spPr>
      </p:pic>
      <p:pic>
        <p:nvPicPr>
          <p:cNvPr id="13" name="Graphic 12" descr="Web design with solid fill">
            <a:extLst>
              <a:ext uri="{FF2B5EF4-FFF2-40B4-BE49-F238E27FC236}">
                <a16:creationId xmlns:a16="http://schemas.microsoft.com/office/drawing/2014/main" id="{E4E4FBFF-60A7-2E39-3563-52E791226F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6603" y="5220628"/>
            <a:ext cx="443573" cy="394011"/>
          </a:xfrm>
          <a:prstGeom prst="rect">
            <a:avLst/>
          </a:prstGeom>
        </p:spPr>
      </p:pic>
      <p:pic>
        <p:nvPicPr>
          <p:cNvPr id="19" name="Graphic 18" descr="Inbox outline">
            <a:extLst>
              <a:ext uri="{FF2B5EF4-FFF2-40B4-BE49-F238E27FC236}">
                <a16:creationId xmlns:a16="http://schemas.microsoft.com/office/drawing/2014/main" id="{C3FC9ED2-8325-8497-1082-D33AB863E9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3239" y="4353312"/>
            <a:ext cx="468351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5114-969C-F142-0D18-A8512BB4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Team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0B3A6A-2358-6D41-7C9A-2A15F38F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752120-8907-0935-0C9B-CD463A5D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sp>
        <p:nvSpPr>
          <p:cNvPr id="6" name="ZoneTexte 8">
            <a:extLst>
              <a:ext uri="{FF2B5EF4-FFF2-40B4-BE49-F238E27FC236}">
                <a16:creationId xmlns:a16="http://schemas.microsoft.com/office/drawing/2014/main" id="{B15DF46A-A516-8735-31DB-6ED4F31575A3}"/>
              </a:ext>
            </a:extLst>
          </p:cNvPr>
          <p:cNvSpPr txBox="1"/>
          <p:nvPr/>
        </p:nvSpPr>
        <p:spPr>
          <a:xfrm>
            <a:off x="821623" y="3164814"/>
            <a:ext cx="4059767" cy="13542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Trebuchet MS"/>
              </a:rPr>
              <a:t>Julien DEHUT</a:t>
            </a:r>
          </a:p>
          <a:p>
            <a:endParaRPr lang="fr-FR" sz="1600">
              <a:latin typeface="Trebuchet MS"/>
            </a:endParaRPr>
          </a:p>
          <a:p>
            <a:r>
              <a:rPr lang="fr-FR" sz="1200">
                <a:latin typeface="Trebuchet MS"/>
              </a:rPr>
              <a:t>MS DSBA CentraleSupélec &amp; ESSEC</a:t>
            </a:r>
          </a:p>
          <a:p>
            <a:r>
              <a:rPr lang="fr-FR" sz="1200">
                <a:latin typeface="Trebuchet MS"/>
              </a:rPr>
              <a:t>Background : </a:t>
            </a:r>
            <a:r>
              <a:rPr lang="fr-FR" sz="1200" err="1">
                <a:latin typeface="Trebuchet MS"/>
              </a:rPr>
              <a:t>Industrial</a:t>
            </a:r>
            <a:r>
              <a:rPr lang="fr-FR" sz="1200">
                <a:latin typeface="Trebuchet MS"/>
              </a:rPr>
              <a:t> engineering</a:t>
            </a:r>
          </a:p>
          <a:p>
            <a:endParaRPr lang="fr-FR" sz="1200">
              <a:latin typeface="Trebuchet MS"/>
            </a:endParaRPr>
          </a:p>
          <a:p>
            <a:r>
              <a:rPr lang="fr-FR" sz="1200">
                <a:latin typeface="Trebuchet MS"/>
                <a:ea typeface="+mn-lt"/>
                <a:cs typeface="+mn-lt"/>
              </a:rPr>
              <a:t> </a:t>
            </a:r>
            <a:endParaRPr lang="fr-FR" sz="1600">
              <a:latin typeface="Trebuchet M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0D8FA2-668B-AD56-BA4D-7E693499E492}"/>
              </a:ext>
            </a:extLst>
          </p:cNvPr>
          <p:cNvSpPr txBox="1">
            <a:spLocks/>
          </p:cNvSpPr>
          <p:nvPr/>
        </p:nvSpPr>
        <p:spPr>
          <a:xfrm>
            <a:off x="814053" y="4660357"/>
            <a:ext cx="4658134" cy="1607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Trebuchet MS"/>
              </a:rPr>
              <a:t>Solène LEBOUCHER</a:t>
            </a:r>
          </a:p>
          <a:p>
            <a:pPr marL="0" indent="0">
              <a:buNone/>
            </a:pPr>
            <a:r>
              <a:rPr lang="en-US" sz="1200">
                <a:latin typeface="Trebuchet MS"/>
              </a:rPr>
              <a:t>MS DSBA - </a:t>
            </a:r>
            <a:r>
              <a:rPr lang="en-US" sz="1200" err="1">
                <a:latin typeface="Trebuchet MS"/>
              </a:rPr>
              <a:t>CentraleSupélec</a:t>
            </a:r>
            <a:r>
              <a:rPr lang="en-US" sz="1200">
                <a:latin typeface="Trebuchet MS"/>
              </a:rPr>
              <a:t> &amp; ESSEC</a:t>
            </a:r>
          </a:p>
          <a:p>
            <a:pPr marL="0" indent="0">
              <a:buNone/>
            </a:pPr>
            <a:r>
              <a:rPr lang="en-US" sz="1200">
                <a:latin typeface="Trebuchet MS"/>
              </a:rPr>
              <a:t>Background: Business </a:t>
            </a:r>
          </a:p>
          <a:p>
            <a:pPr marL="0" indent="0">
              <a:buNone/>
            </a:pPr>
            <a:endParaRPr lang="en-US" sz="1200">
              <a:latin typeface="Trebuchet MS"/>
            </a:endParaRPr>
          </a:p>
          <a:p>
            <a:pPr marL="0" indent="0">
              <a:buNone/>
            </a:pPr>
            <a:endParaRPr lang="en-US" sz="1600">
              <a:latin typeface="Trebuchet MS"/>
            </a:endParaRPr>
          </a:p>
        </p:txBody>
      </p:sp>
      <p:pic>
        <p:nvPicPr>
          <p:cNvPr id="9" name="Picture 3" descr="A person with brown hair wearing a black shirt&#10;&#10;Description automatically generated">
            <a:extLst>
              <a:ext uri="{FF2B5EF4-FFF2-40B4-BE49-F238E27FC236}">
                <a16:creationId xmlns:a16="http://schemas.microsoft.com/office/drawing/2014/main" id="{66B8C19D-4651-185E-B286-ED1A7FAE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71" t="1545" r="25307" b="32679"/>
          <a:stretch/>
        </p:blipFill>
        <p:spPr>
          <a:xfrm>
            <a:off x="3746715" y="4733369"/>
            <a:ext cx="1086935" cy="1238421"/>
          </a:xfrm>
          <a:prstGeom prst="rect">
            <a:avLst/>
          </a:prstGeom>
        </p:spPr>
      </p:pic>
      <p:pic>
        <p:nvPicPr>
          <p:cNvPr id="10" name="Image 9" descr="Une image contenant Visage humain, personne, sourire, plein air&#10;&#10;Description générée automatiquement">
            <a:extLst>
              <a:ext uri="{FF2B5EF4-FFF2-40B4-BE49-F238E27FC236}">
                <a16:creationId xmlns:a16="http://schemas.microsoft.com/office/drawing/2014/main" id="{BD8DBC74-06F7-A029-F61B-E2C2F37B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0" t="6239" r="6884" b="5298"/>
          <a:stretch/>
        </p:blipFill>
        <p:spPr>
          <a:xfrm>
            <a:off x="3695775" y="3046949"/>
            <a:ext cx="1147013" cy="1266795"/>
          </a:xfrm>
          <a:prstGeom prst="rect">
            <a:avLst/>
          </a:prstGeom>
        </p:spPr>
      </p:pic>
      <p:pic>
        <p:nvPicPr>
          <p:cNvPr id="11" name="그림 9" descr="인간의 얼굴, 사람, 입술, 눈썹이(가) 표시된 사진&#10;&#10;자동 생성된 설명">
            <a:extLst>
              <a:ext uri="{FF2B5EF4-FFF2-40B4-BE49-F238E27FC236}">
                <a16:creationId xmlns:a16="http://schemas.microsoft.com/office/drawing/2014/main" id="{AD5CFEBC-819F-0C02-CFC2-E397C3149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785" y="1510331"/>
            <a:ext cx="942906" cy="1173312"/>
          </a:xfrm>
          <a:prstGeom prst="rect">
            <a:avLst/>
          </a:prstGeom>
        </p:spPr>
      </p:pic>
      <p:sp>
        <p:nvSpPr>
          <p:cNvPr id="12" name="ZoneTexte 8">
            <a:extLst>
              <a:ext uri="{FF2B5EF4-FFF2-40B4-BE49-F238E27FC236}">
                <a16:creationId xmlns:a16="http://schemas.microsoft.com/office/drawing/2014/main" id="{4E18F1A6-1EB8-2826-F97C-270F21B67937}"/>
              </a:ext>
            </a:extLst>
          </p:cNvPr>
          <p:cNvSpPr txBox="1"/>
          <p:nvPr/>
        </p:nvSpPr>
        <p:spPr>
          <a:xfrm>
            <a:off x="824614" y="1434290"/>
            <a:ext cx="3988550" cy="13542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atin typeface="Trebuchet MS"/>
              </a:rPr>
              <a:t>Jinsuh</a:t>
            </a:r>
            <a:r>
              <a:rPr lang="fr-FR">
                <a:latin typeface="Trebuchet MS"/>
              </a:rPr>
              <a:t> YOU</a:t>
            </a:r>
          </a:p>
          <a:p>
            <a:endParaRPr lang="fr-FR" sz="1600">
              <a:latin typeface="Trebuchet MS"/>
            </a:endParaRPr>
          </a:p>
          <a:p>
            <a:r>
              <a:rPr lang="fr-FR" sz="1200">
                <a:latin typeface="Trebuchet MS"/>
              </a:rPr>
              <a:t>MS DSBA CentraleSupélec &amp; ESSEC</a:t>
            </a:r>
          </a:p>
          <a:p>
            <a:r>
              <a:rPr lang="fr-FR" sz="1200">
                <a:latin typeface="Trebuchet MS"/>
              </a:rPr>
              <a:t>Background : </a:t>
            </a:r>
            <a:r>
              <a:rPr lang="fr-FR" sz="1200" err="1">
                <a:latin typeface="Trebuchet MS"/>
              </a:rPr>
              <a:t>Biomedical</a:t>
            </a:r>
            <a:r>
              <a:rPr lang="fr-FR" sz="1200">
                <a:latin typeface="Trebuchet MS"/>
              </a:rPr>
              <a:t> engineering</a:t>
            </a:r>
          </a:p>
          <a:p>
            <a:endParaRPr lang="fr-FR" sz="1200">
              <a:latin typeface="Trebuchet MS"/>
            </a:endParaRPr>
          </a:p>
          <a:p>
            <a:endParaRPr lang="fr-FR" sz="1200">
              <a:latin typeface="Trebuchet MS"/>
            </a:endParaRP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592C7E5B-0365-85F2-4E8C-1CA5A68D9693}"/>
              </a:ext>
            </a:extLst>
          </p:cNvPr>
          <p:cNvSpPr txBox="1"/>
          <p:nvPr/>
        </p:nvSpPr>
        <p:spPr>
          <a:xfrm>
            <a:off x="6682613" y="3150570"/>
            <a:ext cx="4059767" cy="13542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atin typeface="Trebuchet MS"/>
              </a:rPr>
              <a:t>Tonghan</a:t>
            </a:r>
            <a:r>
              <a:rPr lang="fr-FR">
                <a:latin typeface="Trebuchet MS"/>
              </a:rPr>
              <a:t> WEN</a:t>
            </a:r>
          </a:p>
          <a:p>
            <a:endParaRPr lang="fr-FR" sz="1600">
              <a:latin typeface="Trebuchet MS"/>
            </a:endParaRPr>
          </a:p>
          <a:p>
            <a:r>
              <a:rPr lang="fr-FR" sz="1200">
                <a:latin typeface="Trebuchet MS"/>
              </a:rPr>
              <a:t>MS DSBA CentraleSupélec &amp; ESSEC</a:t>
            </a:r>
          </a:p>
          <a:p>
            <a:r>
              <a:rPr lang="fr-FR" sz="1200">
                <a:latin typeface="Trebuchet MS"/>
              </a:rPr>
              <a:t>Background : Business</a:t>
            </a:r>
          </a:p>
          <a:p>
            <a:endParaRPr lang="fr-FR" sz="1200">
              <a:latin typeface="Trebuchet MS"/>
            </a:endParaRPr>
          </a:p>
          <a:p>
            <a:r>
              <a:rPr lang="fr-FR" sz="1200">
                <a:latin typeface="Trebuchet MS"/>
                <a:ea typeface="+mn-lt"/>
                <a:cs typeface="+mn-lt"/>
              </a:rPr>
              <a:t> </a:t>
            </a:r>
            <a:endParaRPr lang="fr-FR" sz="1600">
              <a:latin typeface="Trebuchet MS"/>
            </a:endParaRPr>
          </a:p>
        </p:txBody>
      </p:sp>
      <p:sp>
        <p:nvSpPr>
          <p:cNvPr id="22" name="ZoneTexte 8">
            <a:extLst>
              <a:ext uri="{FF2B5EF4-FFF2-40B4-BE49-F238E27FC236}">
                <a16:creationId xmlns:a16="http://schemas.microsoft.com/office/drawing/2014/main" id="{46AE69DE-13FF-EEF4-49FA-18373094F5C7}"/>
              </a:ext>
            </a:extLst>
          </p:cNvPr>
          <p:cNvSpPr txBox="1"/>
          <p:nvPr/>
        </p:nvSpPr>
        <p:spPr>
          <a:xfrm>
            <a:off x="6685604" y="1420046"/>
            <a:ext cx="3988550" cy="13542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atin typeface="Trebuchet MS"/>
              </a:rPr>
              <a:t>Binong</a:t>
            </a:r>
            <a:r>
              <a:rPr lang="fr-FR">
                <a:latin typeface="Trebuchet MS"/>
              </a:rPr>
              <a:t> HAN</a:t>
            </a:r>
          </a:p>
          <a:p>
            <a:endParaRPr lang="fr-FR" sz="1600">
              <a:latin typeface="Trebuchet MS"/>
            </a:endParaRPr>
          </a:p>
          <a:p>
            <a:r>
              <a:rPr lang="fr-FR" sz="1200">
                <a:latin typeface="Trebuchet MS"/>
              </a:rPr>
              <a:t>MS DSBA CentraleSupélec &amp; ESSEC</a:t>
            </a:r>
          </a:p>
          <a:p>
            <a:r>
              <a:rPr lang="fr-FR" sz="1200">
                <a:latin typeface="Trebuchet MS"/>
              </a:rPr>
              <a:t>Background : Business</a:t>
            </a:r>
          </a:p>
          <a:p>
            <a:endParaRPr lang="fr-FR" sz="1200">
              <a:latin typeface="Trebuchet MS"/>
            </a:endParaRPr>
          </a:p>
          <a:p>
            <a:endParaRPr lang="fr-FR" sz="1200">
              <a:latin typeface="Trebuchet MS"/>
            </a:endParaRPr>
          </a:p>
        </p:txBody>
      </p:sp>
      <p:sp>
        <p:nvSpPr>
          <p:cNvPr id="23" name="ZoneTexte 8">
            <a:extLst>
              <a:ext uri="{FF2B5EF4-FFF2-40B4-BE49-F238E27FC236}">
                <a16:creationId xmlns:a16="http://schemas.microsoft.com/office/drawing/2014/main" id="{09F36791-6047-42D2-B170-A3260882990B}"/>
              </a:ext>
            </a:extLst>
          </p:cNvPr>
          <p:cNvSpPr txBox="1"/>
          <p:nvPr/>
        </p:nvSpPr>
        <p:spPr>
          <a:xfrm>
            <a:off x="6682612" y="4647357"/>
            <a:ext cx="4059767" cy="15884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atin typeface="Trebuchet MS"/>
              </a:rPr>
              <a:t>Zongru</a:t>
            </a:r>
            <a:r>
              <a:rPr lang="fr-FR">
                <a:latin typeface="Trebuchet MS"/>
              </a:rPr>
              <a:t> SUN</a:t>
            </a:r>
          </a:p>
          <a:p>
            <a:endParaRPr lang="fr-FR" sz="1600">
              <a:latin typeface="Trebuchet MS"/>
            </a:endParaRPr>
          </a:p>
          <a:p>
            <a:r>
              <a:rPr lang="fr-FR" sz="1200">
                <a:latin typeface="Trebuchet MS"/>
              </a:rPr>
              <a:t>MS DSBA CentraleSupélec &amp; ESSEC</a:t>
            </a:r>
          </a:p>
          <a:p>
            <a:r>
              <a:rPr lang="fr-FR" sz="1200">
                <a:latin typeface="Trebuchet MS"/>
              </a:rPr>
              <a:t>Background : Finance</a:t>
            </a:r>
          </a:p>
          <a:p>
            <a:endParaRPr lang="fr-FR" sz="1200">
              <a:latin typeface="Trebuchet MS"/>
            </a:endParaRPr>
          </a:p>
          <a:p>
            <a:endParaRPr lang="fr-FR" sz="1200">
              <a:latin typeface="Trebuchet MS"/>
            </a:endParaRPr>
          </a:p>
          <a:p>
            <a:r>
              <a:rPr lang="fr-FR" sz="1200">
                <a:latin typeface="Trebuchet MS"/>
                <a:ea typeface="+mn-lt"/>
                <a:cs typeface="+mn-lt"/>
              </a:rPr>
              <a:t> </a:t>
            </a:r>
            <a:endParaRPr lang="fr-FR" sz="1600">
              <a:latin typeface="Trebuchet MS"/>
            </a:endParaRPr>
          </a:p>
        </p:txBody>
      </p:sp>
      <p:pic>
        <p:nvPicPr>
          <p:cNvPr id="3" name="图片 2" descr="穿白色衣服的女孩&#10;&#10;AI 生成的内容可能不正确。">
            <a:extLst>
              <a:ext uri="{FF2B5EF4-FFF2-40B4-BE49-F238E27FC236}">
                <a16:creationId xmlns:a16="http://schemas.microsoft.com/office/drawing/2014/main" id="{8ABA1C40-6F7A-9929-C110-007E2894A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253" y="3047721"/>
            <a:ext cx="961572" cy="12724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35D617-D6D3-D499-8266-67E349068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074" y="4723141"/>
            <a:ext cx="1108693" cy="1347669"/>
          </a:xfrm>
          <a:prstGeom prst="rect">
            <a:avLst/>
          </a:prstGeom>
        </p:spPr>
      </p:pic>
      <p:pic>
        <p:nvPicPr>
          <p:cNvPr id="14" name="图片 13" descr="女人的脸&#10;&#10;AI 生成的内容可能不正确。">
            <a:extLst>
              <a:ext uri="{FF2B5EF4-FFF2-40B4-BE49-F238E27FC236}">
                <a16:creationId xmlns:a16="http://schemas.microsoft.com/office/drawing/2014/main" id="{704BCB91-2C42-BFCC-CD13-238DB0D3F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2060" y="1027948"/>
            <a:ext cx="1418223" cy="14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0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2C66A-D0A5-89E0-18C3-2DAFA9DA1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FD93-6170-BDF8-306C-9C897D76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3404" cy="1344148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A need to automate product recommendations​</a:t>
            </a:r>
            <a:endParaRPr lang="en-GB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7D2D6-D776-AD1E-1A6C-545853DF0975}"/>
              </a:ext>
            </a:extLst>
          </p:cNvPr>
          <p:cNvSpPr txBox="1"/>
          <p:nvPr/>
        </p:nvSpPr>
        <p:spPr>
          <a:xfrm>
            <a:off x="1289873" y="2390213"/>
            <a:ext cx="37819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/>
              <a:t>Our client, a player of the retail industry, would like to improve the performances of marketing actions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1F498-C100-95D3-145C-930B30D530C8}"/>
              </a:ext>
            </a:extLst>
          </p:cNvPr>
          <p:cNvSpPr/>
          <p:nvPr/>
        </p:nvSpPr>
        <p:spPr>
          <a:xfrm>
            <a:off x="1122554" y="2282741"/>
            <a:ext cx="4112162" cy="11437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B7CDD-D2A6-C5D2-0D85-3DBE1BAF0E77}"/>
              </a:ext>
            </a:extLst>
          </p:cNvPr>
          <p:cNvSpPr txBox="1"/>
          <p:nvPr/>
        </p:nvSpPr>
        <p:spPr>
          <a:xfrm>
            <a:off x="6550776" y="2393223"/>
            <a:ext cx="4129614" cy="916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For now, they only have a manual product recommendation system generalized to all clients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BA1CF-5568-612B-D91D-4E417FB7CD7C}"/>
              </a:ext>
            </a:extLst>
          </p:cNvPr>
          <p:cNvSpPr/>
          <p:nvPr/>
        </p:nvSpPr>
        <p:spPr>
          <a:xfrm>
            <a:off x="6381025" y="2282979"/>
            <a:ext cx="4299634" cy="11430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AD127-E5E0-20DE-5E41-C74CE840A052}"/>
              </a:ext>
            </a:extLst>
          </p:cNvPr>
          <p:cNvSpPr/>
          <p:nvPr/>
        </p:nvSpPr>
        <p:spPr>
          <a:xfrm>
            <a:off x="2263955" y="3742576"/>
            <a:ext cx="8442714" cy="781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1C7C0-1B14-1A80-0D17-1EBE45C946B6}"/>
              </a:ext>
            </a:extLst>
          </p:cNvPr>
          <p:cNvSpPr txBox="1"/>
          <p:nvPr/>
        </p:nvSpPr>
        <p:spPr>
          <a:xfrm>
            <a:off x="2274697" y="3804326"/>
            <a:ext cx="81510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They want to implement a recommender system based on AI, personalized to each client</a:t>
            </a:r>
          </a:p>
        </p:txBody>
      </p:sp>
      <p:pic>
        <p:nvPicPr>
          <p:cNvPr id="10" name="Graphic 9" descr="Illustrator with solid fill">
            <a:extLst>
              <a:ext uri="{FF2B5EF4-FFF2-40B4-BE49-F238E27FC236}">
                <a16:creationId xmlns:a16="http://schemas.microsoft.com/office/drawing/2014/main" id="{01735CE8-5C43-F0A4-5766-D3AF3F561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366" y="3739203"/>
            <a:ext cx="711065" cy="774790"/>
          </a:xfrm>
          <a:prstGeom prst="rect">
            <a:avLst/>
          </a:prstGeom>
        </p:spPr>
      </p:pic>
      <p:pic>
        <p:nvPicPr>
          <p:cNvPr id="11" name="Graphic 10" descr="Target Audience with solid fill">
            <a:extLst>
              <a:ext uri="{FF2B5EF4-FFF2-40B4-BE49-F238E27FC236}">
                <a16:creationId xmlns:a16="http://schemas.microsoft.com/office/drawing/2014/main" id="{70E8955A-6247-5302-DCBE-65A95E7CC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4465" y="1592594"/>
            <a:ext cx="665805" cy="692826"/>
          </a:xfrm>
          <a:prstGeom prst="rect">
            <a:avLst/>
          </a:prstGeom>
        </p:spPr>
      </p:pic>
      <p:pic>
        <p:nvPicPr>
          <p:cNvPr id="12" name="Graphic 11" descr="Customer review with solid fill">
            <a:extLst>
              <a:ext uri="{FF2B5EF4-FFF2-40B4-BE49-F238E27FC236}">
                <a16:creationId xmlns:a16="http://schemas.microsoft.com/office/drawing/2014/main" id="{1F2E04DC-F0B4-A2C3-EF0B-B54E9F878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4827" y="1582680"/>
            <a:ext cx="661526" cy="703859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4DF22294-6A94-0E9F-9634-EE106608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1FB0A9-DABF-08A8-BC9C-9526A24C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err="1"/>
              <a:t>Your</a:t>
            </a:r>
            <a:r>
              <a:rPr lang="fr-FR"/>
              <a:t> Next </a:t>
            </a:r>
            <a:r>
              <a:rPr lang="fr-FR" err="1"/>
              <a:t>Purchase</a:t>
            </a:r>
            <a:r>
              <a:rPr lang="fr-FR"/>
              <a:t> – Hackathon – </a:t>
            </a:r>
            <a:r>
              <a:rPr lang="fr-FR" err="1"/>
              <a:t>February</a:t>
            </a:r>
            <a:r>
              <a:rPr lang="fr-FR"/>
              <a:t> 2025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8C4D9E-E8C6-80ED-63A9-54B46C8F2E26}"/>
              </a:ext>
            </a:extLst>
          </p:cNvPr>
          <p:cNvSpPr txBox="1"/>
          <p:nvPr/>
        </p:nvSpPr>
        <p:spPr>
          <a:xfrm>
            <a:off x="2269067" y="4798483"/>
            <a:ext cx="89026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altLang="zh-CN"/>
              <a:t>What products is each client most likely to buy?</a:t>
            </a:r>
          </a:p>
          <a:p>
            <a:pPr marL="228600" indent="-228600">
              <a:buFont typeface=""/>
              <a:buChar char="•"/>
            </a:pPr>
            <a:r>
              <a:rPr lang="en-US" altLang="zh-CN"/>
              <a:t>How can we leverage these insights for strategic recommendations?</a:t>
            </a:r>
          </a:p>
        </p:txBody>
      </p:sp>
    </p:spTree>
    <p:extLst>
      <p:ext uri="{BB962C8B-B14F-4D97-AF65-F5344CB8AC3E}">
        <p14:creationId xmlns:p14="http://schemas.microsoft.com/office/powerpoint/2010/main" val="308224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F4EEDA44-CEC7-88F1-324E-C41214EC0186}"/>
              </a:ext>
            </a:extLst>
          </p:cNvPr>
          <p:cNvSpPr/>
          <p:nvPr/>
        </p:nvSpPr>
        <p:spPr>
          <a:xfrm>
            <a:off x="56815" y="3692313"/>
            <a:ext cx="12072768" cy="2479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A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29AA5C1-AEF4-D9AF-F487-85B0ECE32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795320"/>
              </p:ext>
            </p:extLst>
          </p:nvPr>
        </p:nvGraphicFramePr>
        <p:xfrm>
          <a:off x="3558156" y="-1582940"/>
          <a:ext cx="7796330" cy="7802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2" name="ZoneTexte 461">
            <a:extLst>
              <a:ext uri="{FF2B5EF4-FFF2-40B4-BE49-F238E27FC236}">
                <a16:creationId xmlns:a16="http://schemas.microsoft.com/office/drawing/2014/main" id="{4D5550D6-16A4-FC20-F067-04223BDE95CB}"/>
              </a:ext>
            </a:extLst>
          </p:cNvPr>
          <p:cNvSpPr txBox="1"/>
          <p:nvPr/>
        </p:nvSpPr>
        <p:spPr>
          <a:xfrm>
            <a:off x="5610035" y="3019953"/>
            <a:ext cx="3351179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 sz="1400"/>
              <a:t>Low </a:t>
            </a:r>
            <a:r>
              <a:rPr lang="fr-FR" sz="1400" err="1"/>
              <a:t>customization</a:t>
            </a:r>
            <a:r>
              <a:rPr lang="fr-FR" sz="1400"/>
              <a:t> (one-to-</a:t>
            </a:r>
            <a:r>
              <a:rPr lang="fr-FR" sz="1400" err="1"/>
              <a:t>many</a:t>
            </a:r>
            <a:r>
              <a:rPr lang="fr-FR" sz="1400"/>
              <a:t>)</a:t>
            </a:r>
          </a:p>
          <a:p>
            <a:pPr marL="285750" indent="-285750">
              <a:buFont typeface="Calibri"/>
              <a:buChar char="-"/>
            </a:pPr>
            <a:r>
              <a:rPr lang="fr-FR" sz="1400" err="1"/>
              <a:t>Lack</a:t>
            </a:r>
            <a:r>
              <a:rPr lang="fr-FR" sz="1400"/>
              <a:t> of </a:t>
            </a:r>
            <a:r>
              <a:rPr lang="fr-FR" sz="1400" err="1"/>
              <a:t>visibility</a:t>
            </a:r>
            <a:r>
              <a:rPr lang="fr-FR" sz="1400"/>
              <a:t> on performance</a:t>
            </a:r>
          </a:p>
        </p:txBody>
      </p:sp>
      <p:sp>
        <p:nvSpPr>
          <p:cNvPr id="468" name="Espace réservé du numéro de diapositive 467">
            <a:extLst>
              <a:ext uri="{FF2B5EF4-FFF2-40B4-BE49-F238E27FC236}">
                <a16:creationId xmlns:a16="http://schemas.microsoft.com/office/drawing/2014/main" id="{C3E79A0E-DA6F-1DF0-FCD1-43C56747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fr-FR"/>
          </a:p>
        </p:txBody>
      </p:sp>
      <p:sp>
        <p:nvSpPr>
          <p:cNvPr id="474" name="Espace réservé du pied de page 473">
            <a:extLst>
              <a:ext uri="{FF2B5EF4-FFF2-40B4-BE49-F238E27FC236}">
                <a16:creationId xmlns:a16="http://schemas.microsoft.com/office/drawing/2014/main" id="{F1556A9A-47AB-7846-1F35-F75294F2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30749" y="6356350"/>
            <a:ext cx="6522395" cy="365125"/>
          </a:xfrm>
        </p:spPr>
        <p:txBody>
          <a:bodyPr/>
          <a:lstStyle/>
          <a:p>
            <a:r>
              <a:rPr lang="fr-FR" err="1"/>
              <a:t>Your Next Purchase – Hackathon – February 2025</a:t>
            </a:r>
            <a:endParaRPr lang="fr-FR"/>
          </a:p>
        </p:txBody>
      </p:sp>
      <p:graphicFrame>
        <p:nvGraphicFramePr>
          <p:cNvPr id="480" name="Diagramme 479">
            <a:extLst>
              <a:ext uri="{FF2B5EF4-FFF2-40B4-BE49-F238E27FC236}">
                <a16:creationId xmlns:a16="http://schemas.microsoft.com/office/drawing/2014/main" id="{C4E6E726-E16D-B342-3950-3005A48622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358258"/>
              </p:ext>
            </p:extLst>
          </p:nvPr>
        </p:nvGraphicFramePr>
        <p:xfrm>
          <a:off x="5536112" y="873294"/>
          <a:ext cx="5818374" cy="693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09" name="ZoneTexte 708">
            <a:extLst>
              <a:ext uri="{FF2B5EF4-FFF2-40B4-BE49-F238E27FC236}">
                <a16:creationId xmlns:a16="http://schemas.microsoft.com/office/drawing/2014/main" id="{AB5E92D5-D5BB-8D99-EFC2-E4EAA8C38E24}"/>
              </a:ext>
            </a:extLst>
          </p:cNvPr>
          <p:cNvSpPr txBox="1"/>
          <p:nvPr/>
        </p:nvSpPr>
        <p:spPr>
          <a:xfrm>
            <a:off x="494315" y="47495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solidFill>
                  <a:srgbClr val="0070C0"/>
                </a:solidFill>
              </a:rPr>
              <a:t>AI-</a:t>
            </a:r>
            <a:r>
              <a:rPr lang="fr-FR" b="1" err="1">
                <a:solidFill>
                  <a:srgbClr val="0070C0"/>
                </a:solidFill>
              </a:rPr>
              <a:t>powered</a:t>
            </a:r>
            <a:r>
              <a:rPr lang="fr-FR" b="1">
                <a:solidFill>
                  <a:srgbClr val="0070C0"/>
                </a:solidFill>
              </a:rPr>
              <a:t> process</a:t>
            </a:r>
          </a:p>
        </p:txBody>
      </p:sp>
      <p:sp>
        <p:nvSpPr>
          <p:cNvPr id="710" name="ZoneTexte 709">
            <a:extLst>
              <a:ext uri="{FF2B5EF4-FFF2-40B4-BE49-F238E27FC236}">
                <a16:creationId xmlns:a16="http://schemas.microsoft.com/office/drawing/2014/main" id="{8EB5A085-FFFE-3D5C-0AB6-716682301DA5}"/>
              </a:ext>
            </a:extLst>
          </p:cNvPr>
          <p:cNvSpPr txBox="1"/>
          <p:nvPr/>
        </p:nvSpPr>
        <p:spPr>
          <a:xfrm>
            <a:off x="308461" y="23221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err="1">
                <a:solidFill>
                  <a:srgbClr val="009846"/>
                </a:solidFill>
              </a:rPr>
              <a:t>Current</a:t>
            </a:r>
            <a:r>
              <a:rPr lang="fr-FR" b="1">
                <a:solidFill>
                  <a:srgbClr val="009846"/>
                </a:solidFill>
              </a:rPr>
              <a:t> </a:t>
            </a:r>
            <a:r>
              <a:rPr lang="fr-FR" b="1" err="1">
                <a:solidFill>
                  <a:srgbClr val="009846"/>
                </a:solidFill>
              </a:rPr>
              <a:t>manual</a:t>
            </a:r>
            <a:r>
              <a:rPr lang="fr-FR" b="1">
                <a:solidFill>
                  <a:srgbClr val="009846"/>
                </a:solidFill>
              </a:rPr>
              <a:t> process</a:t>
            </a:r>
          </a:p>
        </p:txBody>
      </p:sp>
      <p:sp>
        <p:nvSpPr>
          <p:cNvPr id="733" name="Triangle isocèle 732">
            <a:extLst>
              <a:ext uri="{FF2B5EF4-FFF2-40B4-BE49-F238E27FC236}">
                <a16:creationId xmlns:a16="http://schemas.microsoft.com/office/drawing/2014/main" id="{A51184E8-3DBD-B699-4F6C-07B730629F0E}"/>
              </a:ext>
            </a:extLst>
          </p:cNvPr>
          <p:cNvSpPr/>
          <p:nvPr/>
        </p:nvSpPr>
        <p:spPr>
          <a:xfrm>
            <a:off x="5540374" y="2766978"/>
            <a:ext cx="3414138" cy="24555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7" name="ZoneTexte 776">
            <a:extLst>
              <a:ext uri="{FF2B5EF4-FFF2-40B4-BE49-F238E27FC236}">
                <a16:creationId xmlns:a16="http://schemas.microsoft.com/office/drawing/2014/main" id="{E0CFA95B-BD51-2973-9F3C-CD16BCBF37FD}"/>
              </a:ext>
            </a:extLst>
          </p:cNvPr>
          <p:cNvSpPr txBox="1"/>
          <p:nvPr/>
        </p:nvSpPr>
        <p:spPr>
          <a:xfrm>
            <a:off x="5408989" y="5160074"/>
            <a:ext cx="2994499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 sz="1200" err="1"/>
              <a:t>Immediate</a:t>
            </a:r>
            <a:r>
              <a:rPr lang="fr-FR" sz="1200"/>
              <a:t> and </a:t>
            </a:r>
            <a:r>
              <a:rPr lang="fr-FR" sz="1200" err="1"/>
              <a:t>automatic</a:t>
            </a:r>
            <a:r>
              <a:rPr lang="fr-FR" sz="1200"/>
              <a:t> </a:t>
            </a:r>
            <a:r>
              <a:rPr lang="fr-FR" sz="1200" err="1"/>
              <a:t>generation</a:t>
            </a:r>
            <a:r>
              <a:rPr lang="fr-FR" sz="1200"/>
              <a:t> of </a:t>
            </a:r>
            <a:r>
              <a:rPr lang="fr-FR" sz="1200" err="1"/>
              <a:t>product</a:t>
            </a:r>
            <a:r>
              <a:rPr lang="fr-FR" sz="1200"/>
              <a:t> </a:t>
            </a:r>
            <a:r>
              <a:rPr lang="fr-FR" sz="1200" err="1"/>
              <a:t>recommendation</a:t>
            </a:r>
            <a:endParaRPr lang="fr-FR" sz="1200"/>
          </a:p>
          <a:p>
            <a:pPr marL="285750" indent="-285750">
              <a:buFont typeface="Calibri"/>
              <a:buChar char="-"/>
            </a:pPr>
            <a:r>
              <a:rPr lang="fr-FR" sz="1200" err="1"/>
              <a:t>Consideration</a:t>
            </a:r>
            <a:r>
              <a:rPr lang="fr-FR" sz="1200"/>
              <a:t> of the </a:t>
            </a:r>
            <a:r>
              <a:rPr lang="fr-FR" sz="1200" err="1"/>
              <a:t>available</a:t>
            </a:r>
            <a:r>
              <a:rPr lang="fr-FR" sz="1200"/>
              <a:t> stock</a:t>
            </a:r>
          </a:p>
        </p:txBody>
      </p:sp>
      <p:sp>
        <p:nvSpPr>
          <p:cNvPr id="800" name="ZoneTexte 799">
            <a:extLst>
              <a:ext uri="{FF2B5EF4-FFF2-40B4-BE49-F238E27FC236}">
                <a16:creationId xmlns:a16="http://schemas.microsoft.com/office/drawing/2014/main" id="{A64EA992-D541-25D7-B32E-8AA256A311EA}"/>
              </a:ext>
            </a:extLst>
          </p:cNvPr>
          <p:cNvSpPr txBox="1"/>
          <p:nvPr/>
        </p:nvSpPr>
        <p:spPr>
          <a:xfrm>
            <a:off x="8403735" y="5160073"/>
            <a:ext cx="2697134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 sz="1200" err="1"/>
              <a:t>Continuous</a:t>
            </a:r>
            <a:r>
              <a:rPr lang="fr-FR" sz="1200"/>
              <a:t> </a:t>
            </a:r>
            <a:r>
              <a:rPr lang="fr-FR" sz="1200" err="1"/>
              <a:t>metrics</a:t>
            </a:r>
            <a:r>
              <a:rPr lang="fr-FR" sz="1200"/>
              <a:t> </a:t>
            </a:r>
            <a:r>
              <a:rPr lang="fr-FR" sz="1200" err="1"/>
              <a:t>improvement</a:t>
            </a:r>
            <a:endParaRPr lang="fr-FR" sz="1200"/>
          </a:p>
          <a:p>
            <a:pPr marL="285750" indent="-285750">
              <a:buFont typeface="Calibri"/>
              <a:buChar char="-"/>
            </a:pPr>
            <a:r>
              <a:rPr lang="fr-FR" sz="1200"/>
              <a:t>Test and </a:t>
            </a:r>
            <a:r>
              <a:rPr lang="fr-FR" sz="1200" err="1"/>
              <a:t>learn</a:t>
            </a:r>
            <a:r>
              <a:rPr lang="fr-FR" sz="1200"/>
              <a:t> </a:t>
            </a:r>
            <a:r>
              <a:rPr lang="fr-FR" sz="1200" err="1"/>
              <a:t>approach</a:t>
            </a:r>
            <a:r>
              <a:rPr lang="fr-FR" sz="1200"/>
              <a:t> made possible</a:t>
            </a: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B596A359-F219-4DF2-DFE9-85A219D6EDA2}"/>
              </a:ext>
            </a:extLst>
          </p:cNvPr>
          <p:cNvSpPr/>
          <p:nvPr/>
        </p:nvSpPr>
        <p:spPr>
          <a:xfrm>
            <a:off x="56816" y="3692314"/>
            <a:ext cx="12072768" cy="24798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98C22B67-A927-3556-CF32-26E460B2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000000"/>
                </a:solidFill>
                <a:ea typeface="+mj-lt"/>
                <a:cs typeface="+mj-lt"/>
              </a:rPr>
              <a:t>An AI-based process which allows immediate product recommendation 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09" name="Triangle isocèle 732">
            <a:extLst>
              <a:ext uri="{FF2B5EF4-FFF2-40B4-BE49-F238E27FC236}">
                <a16:creationId xmlns:a16="http://schemas.microsoft.com/office/drawing/2014/main" id="{02574100-5BA0-A852-E1C0-16B83360DC4E}"/>
              </a:ext>
            </a:extLst>
          </p:cNvPr>
          <p:cNvSpPr/>
          <p:nvPr/>
        </p:nvSpPr>
        <p:spPr>
          <a:xfrm>
            <a:off x="5428861" y="4829952"/>
            <a:ext cx="3184919" cy="32609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7" name="Triangle isocèle 732">
            <a:extLst>
              <a:ext uri="{FF2B5EF4-FFF2-40B4-BE49-F238E27FC236}">
                <a16:creationId xmlns:a16="http://schemas.microsoft.com/office/drawing/2014/main" id="{4CB9920A-8CED-B7A9-C5D0-2771EC5C7E4F}"/>
              </a:ext>
            </a:extLst>
          </p:cNvPr>
          <p:cNvSpPr/>
          <p:nvPr/>
        </p:nvSpPr>
        <p:spPr>
          <a:xfrm>
            <a:off x="8098957" y="4848536"/>
            <a:ext cx="2999066" cy="3075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71" name="Graphic 770" descr="Illustrator with solid fill">
            <a:extLst>
              <a:ext uri="{FF2B5EF4-FFF2-40B4-BE49-F238E27FC236}">
                <a16:creationId xmlns:a16="http://schemas.microsoft.com/office/drawing/2014/main" id="{58E4976C-BB34-5F40-B828-BAACE4B5F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6019" y="1807116"/>
            <a:ext cx="567474" cy="517913"/>
          </a:xfrm>
          <a:prstGeom prst="rect">
            <a:avLst/>
          </a:prstGeom>
        </p:spPr>
      </p:pic>
      <p:pic>
        <p:nvPicPr>
          <p:cNvPr id="772" name="Graphic 771" descr="Male profile with solid fill">
            <a:extLst>
              <a:ext uri="{FF2B5EF4-FFF2-40B4-BE49-F238E27FC236}">
                <a16:creationId xmlns:a16="http://schemas.microsoft.com/office/drawing/2014/main" id="{B7FDFB8A-AC1C-CD2D-89F1-C72D5D9BB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6407" y="4130675"/>
            <a:ext cx="542693" cy="5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0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F1CDA-D2ED-B1A7-38B2-44EDD37F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479671-E06B-CA46-8F61-1006DC57DC05}"/>
              </a:ext>
            </a:extLst>
          </p:cNvPr>
          <p:cNvSpPr/>
          <p:nvPr/>
        </p:nvSpPr>
        <p:spPr>
          <a:xfrm>
            <a:off x="843723" y="1604996"/>
            <a:ext cx="10196382" cy="49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8CB4-239B-D126-7140-3F666E78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Objectives </a:t>
            </a:r>
            <a:r>
              <a:rPr lang="en-GB">
                <a:solidFill>
                  <a:srgbClr val="FF0000"/>
                </a:solidFill>
              </a:rPr>
              <a:t>(Business-View)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38B11-DEED-C879-3E57-5804DAC7091E}"/>
              </a:ext>
            </a:extLst>
          </p:cNvPr>
          <p:cNvSpPr txBox="1"/>
          <p:nvPr/>
        </p:nvSpPr>
        <p:spPr>
          <a:xfrm>
            <a:off x="1789032" y="1665784"/>
            <a:ext cx="10166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9051"/>
                </a:solidFill>
              </a:rPr>
              <a:t>Design an automatic personalized recommendation system to max long-run profit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595DE48-ED22-9FD5-A505-01BBF4E7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29618FB5-039D-11DC-3A94-2E3C5134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7E219B-A618-09C7-0129-65B06EB43274}"/>
              </a:ext>
            </a:extLst>
          </p:cNvPr>
          <p:cNvSpPr/>
          <p:nvPr/>
        </p:nvSpPr>
        <p:spPr>
          <a:xfrm>
            <a:off x="3186523" y="2387220"/>
            <a:ext cx="2399378" cy="31367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/>
              <a:t>Revenue (Increase)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E931DD-7B57-26BA-2304-95BB217329B1}"/>
              </a:ext>
            </a:extLst>
          </p:cNvPr>
          <p:cNvSpPr txBox="1">
            <a:spLocks/>
          </p:cNvSpPr>
          <p:nvPr/>
        </p:nvSpPr>
        <p:spPr>
          <a:xfrm>
            <a:off x="6570318" y="2887745"/>
            <a:ext cx="4350919" cy="410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>
                <a:solidFill>
                  <a:schemeClr val="bg1"/>
                </a:solidFill>
              </a:rPr>
              <a:t>Cost reduction</a:t>
            </a:r>
          </a:p>
        </p:txBody>
      </p:sp>
      <p:pic>
        <p:nvPicPr>
          <p:cNvPr id="29" name="Graphic 28" descr="Target with solid fill">
            <a:extLst>
              <a:ext uri="{FF2B5EF4-FFF2-40B4-BE49-F238E27FC236}">
                <a16:creationId xmlns:a16="http://schemas.microsoft.com/office/drawing/2014/main" id="{CD486369-B5CC-1A02-E57A-98ADA225D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47" y="1607776"/>
            <a:ext cx="493132" cy="480743"/>
          </a:xfrm>
          <a:prstGeom prst="rect">
            <a:avLst/>
          </a:prstGeom>
        </p:spPr>
      </p:pic>
      <p:pic>
        <p:nvPicPr>
          <p:cNvPr id="30" name="Graphic 29" descr="Coins with solid fill">
            <a:extLst>
              <a:ext uri="{FF2B5EF4-FFF2-40B4-BE49-F238E27FC236}">
                <a16:creationId xmlns:a16="http://schemas.microsoft.com/office/drawing/2014/main" id="{593F2C56-7EC1-DACB-0E26-6C98463D9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0658" y="2258830"/>
            <a:ext cx="561279" cy="567473"/>
          </a:xfrm>
          <a:prstGeom prst="rect">
            <a:avLst/>
          </a:prstGeom>
        </p:spPr>
      </p:pic>
      <p:pic>
        <p:nvPicPr>
          <p:cNvPr id="31" name="Graphic 30" descr="Upward trend with solid fill">
            <a:extLst>
              <a:ext uri="{FF2B5EF4-FFF2-40B4-BE49-F238E27FC236}">
                <a16:creationId xmlns:a16="http://schemas.microsoft.com/office/drawing/2014/main" id="{19ABC239-E7B9-0D21-1FE1-737C02FA8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4434" y="2218130"/>
            <a:ext cx="455961" cy="4869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05B748-F508-CF8D-2193-08587C252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512" y="5681817"/>
            <a:ext cx="7368100" cy="670929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4D2B0CFA-2793-E070-C764-DDFB160E2664}"/>
              </a:ext>
            </a:extLst>
          </p:cNvPr>
          <p:cNvSpPr/>
          <p:nvPr/>
        </p:nvSpPr>
        <p:spPr>
          <a:xfrm>
            <a:off x="6950496" y="2387219"/>
            <a:ext cx="2399378" cy="31367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/>
              <a:t>Cost(Decrease)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C6BC2F-946D-BD08-BA12-01484BFFFB25}"/>
              </a:ext>
            </a:extLst>
          </p:cNvPr>
          <p:cNvSpPr txBox="1">
            <a:spLocks/>
          </p:cNvSpPr>
          <p:nvPr/>
        </p:nvSpPr>
        <p:spPr>
          <a:xfrm>
            <a:off x="95431" y="1442917"/>
            <a:ext cx="1699217" cy="17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000" b="1">
                <a:solidFill>
                  <a:schemeClr val="bg1"/>
                </a:solidFill>
              </a:rPr>
              <a:t>Revenue increase</a:t>
            </a:r>
            <a:endParaRPr lang="en-US" sz="1000">
              <a:solidFill>
                <a:schemeClr val="bg1"/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64456DD-98DE-1682-DD71-01C0E8F7B5C4}"/>
              </a:ext>
            </a:extLst>
          </p:cNvPr>
          <p:cNvGrpSpPr/>
          <p:nvPr/>
        </p:nvGrpSpPr>
        <p:grpSpPr>
          <a:xfrm>
            <a:off x="355130" y="3524166"/>
            <a:ext cx="5621370" cy="2046496"/>
            <a:chOff x="355130" y="3524166"/>
            <a:chExt cx="5621370" cy="2046496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317C8631-C411-AC8B-B0B0-1F95FCC8E8C5}"/>
                </a:ext>
              </a:extLst>
            </p:cNvPr>
            <p:cNvSpPr/>
            <p:nvPr/>
          </p:nvSpPr>
          <p:spPr>
            <a:xfrm>
              <a:off x="355130" y="3524166"/>
              <a:ext cx="5621370" cy="20464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56C2ABDB-E75F-F333-9874-21EC71B1A38C}"/>
                </a:ext>
              </a:extLst>
            </p:cNvPr>
            <p:cNvSpPr/>
            <p:nvPr/>
          </p:nvSpPr>
          <p:spPr>
            <a:xfrm>
              <a:off x="422056" y="3692662"/>
              <a:ext cx="1684635" cy="2250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200"/>
                <a:t># of client </a:t>
              </a:r>
            </a:p>
          </p:txBody>
        </p:sp>
        <p:sp>
          <p:nvSpPr>
            <p:cNvPr id="32" name="Rectangle 17">
              <a:extLst>
                <a:ext uri="{FF2B5EF4-FFF2-40B4-BE49-F238E27FC236}">
                  <a16:creationId xmlns:a16="http://schemas.microsoft.com/office/drawing/2014/main" id="{7AF44421-71D5-8D78-F0E3-C4AE5CFDC099}"/>
                </a:ext>
              </a:extLst>
            </p:cNvPr>
            <p:cNvSpPr/>
            <p:nvPr/>
          </p:nvSpPr>
          <p:spPr>
            <a:xfrm>
              <a:off x="2318195" y="3692662"/>
              <a:ext cx="1684635" cy="2250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200"/>
                <a:t># of transaction </a:t>
              </a:r>
            </a:p>
          </p:txBody>
        </p: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D117EC46-0CD9-36B1-6BD2-EB9077F04DC5}"/>
                </a:ext>
              </a:extLst>
            </p:cNvPr>
            <p:cNvSpPr/>
            <p:nvPr/>
          </p:nvSpPr>
          <p:spPr>
            <a:xfrm>
              <a:off x="4226148" y="3692662"/>
              <a:ext cx="1684635" cy="2250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200" dirty="0"/>
                <a:t>Revenue / transaction </a:t>
              </a:r>
            </a:p>
          </p:txBody>
        </p:sp>
        <p:sp>
          <p:nvSpPr>
            <p:cNvPr id="34" name="乘号 33">
              <a:extLst>
                <a:ext uri="{FF2B5EF4-FFF2-40B4-BE49-F238E27FC236}">
                  <a16:creationId xmlns:a16="http://schemas.microsoft.com/office/drawing/2014/main" id="{1DBB9F64-3C98-2609-4721-BCCF2E18C99C}"/>
                </a:ext>
              </a:extLst>
            </p:cNvPr>
            <p:cNvSpPr/>
            <p:nvPr/>
          </p:nvSpPr>
          <p:spPr>
            <a:xfrm>
              <a:off x="2085163" y="3697767"/>
              <a:ext cx="259906" cy="212651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乘号 34">
              <a:extLst>
                <a:ext uri="{FF2B5EF4-FFF2-40B4-BE49-F238E27FC236}">
                  <a16:creationId xmlns:a16="http://schemas.microsoft.com/office/drawing/2014/main" id="{4F6BA8C4-DE20-3F8F-11B0-A6D81B238443}"/>
                </a:ext>
              </a:extLst>
            </p:cNvPr>
            <p:cNvSpPr/>
            <p:nvPr/>
          </p:nvSpPr>
          <p:spPr>
            <a:xfrm>
              <a:off x="3987209" y="3703674"/>
              <a:ext cx="259906" cy="212651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Rectangle 16">
            <a:extLst>
              <a:ext uri="{FF2B5EF4-FFF2-40B4-BE49-F238E27FC236}">
                <a16:creationId xmlns:a16="http://schemas.microsoft.com/office/drawing/2014/main" id="{8938B42D-80C6-7011-68AA-A8B1F76A837A}"/>
              </a:ext>
            </a:extLst>
          </p:cNvPr>
          <p:cNvSpPr/>
          <p:nvPr/>
        </p:nvSpPr>
        <p:spPr>
          <a:xfrm>
            <a:off x="6332990" y="3524166"/>
            <a:ext cx="5621370" cy="20464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8C0EB559-70C8-D89F-93CF-125630F75C53}"/>
              </a:ext>
            </a:extLst>
          </p:cNvPr>
          <p:cNvSpPr/>
          <p:nvPr/>
        </p:nvSpPr>
        <p:spPr>
          <a:xfrm>
            <a:off x="6370888" y="3704476"/>
            <a:ext cx="1525225" cy="2240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dirty="0"/>
              <a:t>Cost of stock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F209514-50A2-F60E-B8A4-A218E5D8062E}"/>
              </a:ext>
            </a:extLst>
          </p:cNvPr>
          <p:cNvCxnSpPr/>
          <p:nvPr/>
        </p:nvCxnSpPr>
        <p:spPr>
          <a:xfrm flipH="1">
            <a:off x="3579626" y="2882603"/>
            <a:ext cx="980559" cy="531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06248A6-195B-5056-4B16-CF4B60D3581A}"/>
              </a:ext>
            </a:extLst>
          </p:cNvPr>
          <p:cNvCxnSpPr>
            <a:cxnSpLocks/>
          </p:cNvCxnSpPr>
          <p:nvPr/>
        </p:nvCxnSpPr>
        <p:spPr>
          <a:xfrm>
            <a:off x="8116185" y="2882604"/>
            <a:ext cx="986464" cy="555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减号 47">
            <a:extLst>
              <a:ext uri="{FF2B5EF4-FFF2-40B4-BE49-F238E27FC236}">
                <a16:creationId xmlns:a16="http://schemas.microsoft.com/office/drawing/2014/main" id="{5073CCF7-D84D-E4A2-2BBB-9D362254478E}"/>
              </a:ext>
            </a:extLst>
          </p:cNvPr>
          <p:cNvSpPr/>
          <p:nvPr/>
        </p:nvSpPr>
        <p:spPr>
          <a:xfrm>
            <a:off x="5977860" y="2451395"/>
            <a:ext cx="567069" cy="177209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加号 48">
            <a:extLst>
              <a:ext uri="{FF2B5EF4-FFF2-40B4-BE49-F238E27FC236}">
                <a16:creationId xmlns:a16="http://schemas.microsoft.com/office/drawing/2014/main" id="{1AC8A35B-4390-B4A9-5571-0502755F017C}"/>
              </a:ext>
            </a:extLst>
          </p:cNvPr>
          <p:cNvSpPr/>
          <p:nvPr/>
        </p:nvSpPr>
        <p:spPr>
          <a:xfrm>
            <a:off x="7957255" y="3692916"/>
            <a:ext cx="295348" cy="27172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A55D788-E59C-F09A-7040-F8B5347D8DB1}"/>
              </a:ext>
            </a:extLst>
          </p:cNvPr>
          <p:cNvSpPr txBox="1"/>
          <p:nvPr/>
        </p:nvSpPr>
        <p:spPr>
          <a:xfrm>
            <a:off x="425302" y="4347535"/>
            <a:ext cx="54816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zh-CN" altLang="en-US" sz="1400">
                <a:ea typeface="宋体"/>
              </a:rPr>
              <a:t>Increase in Loyal Proportion </a:t>
            </a:r>
          </a:p>
          <a:p>
            <a:pPr marL="171450" indent="-171450">
              <a:buFont typeface="Arial"/>
              <a:buChar char="•"/>
            </a:pPr>
            <a:r>
              <a:rPr lang="zh-CN" altLang="en-US" sz="1400">
                <a:ea typeface="宋体"/>
              </a:rPr>
              <a:t>Increase in transactions</a:t>
            </a:r>
          </a:p>
          <a:p>
            <a:pPr marL="171450" indent="-171450">
              <a:buFont typeface="Arial"/>
              <a:buChar char="•"/>
            </a:pPr>
            <a:r>
              <a:rPr lang="zh-CN" altLang="en-US" sz="1400">
                <a:ea typeface="宋体"/>
              </a:rPr>
              <a:t>Consider gross profit when recomending products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FF30322-BE0E-B3F9-0E1C-B6D2D2D1F57F}"/>
              </a:ext>
            </a:extLst>
          </p:cNvPr>
          <p:cNvSpPr txBox="1"/>
          <p:nvPr/>
        </p:nvSpPr>
        <p:spPr>
          <a:xfrm>
            <a:off x="6403162" y="4347535"/>
            <a:ext cx="54816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zh-CN" altLang="en-US" sz="1400" dirty="0">
                <a:ea typeface="宋体"/>
              </a:rPr>
              <a:t>Optimize recommendation considering stock info</a:t>
            </a:r>
          </a:p>
          <a:p>
            <a:pPr marL="171450" indent="-171450">
              <a:buFont typeface="Arial"/>
              <a:buChar char="•"/>
            </a:pPr>
            <a:r>
              <a:rPr lang="zh-CN" altLang="en-US" sz="1400" dirty="0">
                <a:ea typeface="宋体"/>
              </a:rPr>
              <a:t>Optimize recommendation considering store place</a:t>
            </a:r>
          </a:p>
        </p:txBody>
      </p:sp>
      <p:sp>
        <p:nvSpPr>
          <p:cNvPr id="3" name="加号 2">
            <a:extLst>
              <a:ext uri="{FF2B5EF4-FFF2-40B4-BE49-F238E27FC236}">
                <a16:creationId xmlns:a16="http://schemas.microsoft.com/office/drawing/2014/main" id="{AF29AD86-B2F2-B217-341A-E26A7595B650}"/>
              </a:ext>
            </a:extLst>
          </p:cNvPr>
          <p:cNvSpPr/>
          <p:nvPr/>
        </p:nvSpPr>
        <p:spPr>
          <a:xfrm>
            <a:off x="9917799" y="3681438"/>
            <a:ext cx="295348" cy="27172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CFCAFDF1-4BCB-1133-3DF1-D3366EBA73AA}"/>
              </a:ext>
            </a:extLst>
          </p:cNvPr>
          <p:cNvSpPr/>
          <p:nvPr/>
        </p:nvSpPr>
        <p:spPr>
          <a:xfrm>
            <a:off x="8313745" y="3704476"/>
            <a:ext cx="1525225" cy="2240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dirty="0"/>
              <a:t>Cost of stock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2415AC7D-F2EF-1DFC-926D-A62D09CAA57A}"/>
              </a:ext>
            </a:extLst>
          </p:cNvPr>
          <p:cNvSpPr/>
          <p:nvPr/>
        </p:nvSpPr>
        <p:spPr>
          <a:xfrm>
            <a:off x="10311329" y="3675741"/>
            <a:ext cx="1525225" cy="2240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dirty="0"/>
              <a:t>Cost of stock</a:t>
            </a:r>
          </a:p>
        </p:txBody>
      </p:sp>
    </p:spTree>
    <p:extLst>
      <p:ext uri="{BB962C8B-B14F-4D97-AF65-F5344CB8AC3E}">
        <p14:creationId xmlns:p14="http://schemas.microsoft.com/office/powerpoint/2010/main" val="46387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8D8D1-B7D3-1DB3-3D38-408E9447E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CBBD68-1DB7-C5F4-5F22-BE7E57472A51}"/>
              </a:ext>
            </a:extLst>
          </p:cNvPr>
          <p:cNvSpPr/>
          <p:nvPr/>
        </p:nvSpPr>
        <p:spPr>
          <a:xfrm>
            <a:off x="843723" y="1604996"/>
            <a:ext cx="10196382" cy="49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04565-5101-3BF4-86A1-626B42CD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Objectives </a:t>
            </a:r>
            <a:r>
              <a:rPr lang="en-GB">
                <a:solidFill>
                  <a:srgbClr val="FF0000"/>
                </a:solidFill>
              </a:rPr>
              <a:t>(Technical-View)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5B548-9DBB-7022-2ADB-9B142425942F}"/>
              </a:ext>
            </a:extLst>
          </p:cNvPr>
          <p:cNvSpPr txBox="1"/>
          <p:nvPr/>
        </p:nvSpPr>
        <p:spPr>
          <a:xfrm>
            <a:off x="1789032" y="1665784"/>
            <a:ext cx="10166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9051"/>
                </a:solidFill>
              </a:rPr>
              <a:t>Design an automatic personalized recommendation system</a:t>
            </a:r>
            <a:r>
              <a:rPr lang="en-GB">
                <a:solidFill>
                  <a:srgbClr val="009051"/>
                </a:solidFill>
              </a:rPr>
              <a:t>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E353EC1D-4E7A-680F-3328-DDAB1883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F794C491-3D66-E814-DF7B-BB39DBA8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pic>
        <p:nvPicPr>
          <p:cNvPr id="29" name="Graphic 28" descr="Target with solid fill">
            <a:extLst>
              <a:ext uri="{FF2B5EF4-FFF2-40B4-BE49-F238E27FC236}">
                <a16:creationId xmlns:a16="http://schemas.microsoft.com/office/drawing/2014/main" id="{801F491D-669A-974E-B794-277A121D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47" y="1607776"/>
            <a:ext cx="493132" cy="4807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758005-10B0-75E6-A672-7CC28E75D485}"/>
              </a:ext>
            </a:extLst>
          </p:cNvPr>
          <p:cNvSpPr txBox="1">
            <a:spLocks/>
          </p:cNvSpPr>
          <p:nvPr/>
        </p:nvSpPr>
        <p:spPr>
          <a:xfrm>
            <a:off x="3196119" y="5340455"/>
            <a:ext cx="889796" cy="3615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>
                <a:ea typeface="+mn-lt"/>
                <a:cs typeface="+mn-lt"/>
              </a:rPr>
              <a:t>Metrics:</a:t>
            </a:r>
          </a:p>
          <a:p>
            <a:pPr>
              <a:buNone/>
            </a:pPr>
            <a:endParaRPr lang="en-GB" sz="1600"/>
          </a:p>
          <a:p>
            <a:pPr>
              <a:buNone/>
            </a:pPr>
            <a:endParaRPr lang="en-GB"/>
          </a:p>
          <a:p>
            <a:pPr marL="0" indent="0">
              <a:buNone/>
            </a:pPr>
            <a:endParaRPr lang="en-GB" sz="1600">
              <a:ea typeface="+mn-lt"/>
              <a:cs typeface="+mn-lt"/>
            </a:endParaRPr>
          </a:p>
        </p:txBody>
      </p:sp>
      <p:pic>
        <p:nvPicPr>
          <p:cNvPr id="9" name="Image 7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BFE04E1-4D96-9E2F-31E5-B65B24082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90" y="5331004"/>
            <a:ext cx="4672400" cy="37362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A95EF06-6E5F-E773-4926-23C052C843BF}"/>
              </a:ext>
            </a:extLst>
          </p:cNvPr>
          <p:cNvSpPr txBox="1"/>
          <p:nvPr/>
        </p:nvSpPr>
        <p:spPr>
          <a:xfrm>
            <a:off x="1789704" y="6862572"/>
            <a:ext cx="87508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2 Models:</a:t>
            </a:r>
            <a:endParaRPr lang="zh-CN">
              <a:ea typeface="宋体"/>
            </a:endParaRPr>
          </a:p>
          <a:p>
            <a:endParaRPr lang="zh-CN" altLang="en-US">
              <a:ea typeface="宋体"/>
            </a:endParaRPr>
          </a:p>
          <a:p>
            <a:r>
              <a:rPr lang="zh-CN" altLang="en-US">
                <a:ea typeface="宋体"/>
              </a:rPr>
              <a:t>Model 1: </a:t>
            </a:r>
            <a:r>
              <a:rPr lang="zh-CN">
                <a:ea typeface="宋体"/>
              </a:rPr>
              <a:t>Based on </a:t>
            </a:r>
            <a:r>
              <a:rPr lang="zh-CN" altLang="en-US">
                <a:ea typeface="宋体"/>
              </a:rPr>
              <a:t>User profile construction &amp; product similarity &amp; stock location</a:t>
            </a:r>
            <a:endParaRPr lang="zh-CN">
              <a:ea typeface="宋体"/>
            </a:endParaRPr>
          </a:p>
          <a:p>
            <a:r>
              <a:rPr lang="zh-CN" altLang="en-US">
                <a:ea typeface="宋体"/>
              </a:rPr>
              <a:t>Model 2 : xxxxx &amp; stock location</a:t>
            </a:r>
          </a:p>
          <a:p>
            <a:endParaRPr lang="zh-CN" altLang="en-US">
              <a:ea typeface="宋体"/>
            </a:endParaRPr>
          </a:p>
          <a:p>
            <a:endParaRPr lang="zh-CN" altLang="en-US">
              <a:ea typeface="宋体"/>
            </a:endParaRPr>
          </a:p>
        </p:txBody>
      </p:sp>
      <p:sp>
        <p:nvSpPr>
          <p:cNvPr id="481" name="Rectangle 17">
            <a:extLst>
              <a:ext uri="{FF2B5EF4-FFF2-40B4-BE49-F238E27FC236}">
                <a16:creationId xmlns:a16="http://schemas.microsoft.com/office/drawing/2014/main" id="{18BB1B2D-F25F-088D-7DE2-18A20A5E0527}"/>
              </a:ext>
            </a:extLst>
          </p:cNvPr>
          <p:cNvSpPr/>
          <p:nvPr/>
        </p:nvSpPr>
        <p:spPr>
          <a:xfrm>
            <a:off x="3186523" y="2387220"/>
            <a:ext cx="2399378" cy="31367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/>
              <a:t>Revenue (Increase)</a:t>
            </a:r>
          </a:p>
        </p:txBody>
      </p:sp>
      <p:sp>
        <p:nvSpPr>
          <p:cNvPr id="483" name="Content Placeholder 2">
            <a:extLst>
              <a:ext uri="{FF2B5EF4-FFF2-40B4-BE49-F238E27FC236}">
                <a16:creationId xmlns:a16="http://schemas.microsoft.com/office/drawing/2014/main" id="{42A7C978-66B4-F677-4258-2C56906E327D}"/>
              </a:ext>
            </a:extLst>
          </p:cNvPr>
          <p:cNvSpPr txBox="1">
            <a:spLocks/>
          </p:cNvSpPr>
          <p:nvPr/>
        </p:nvSpPr>
        <p:spPr>
          <a:xfrm>
            <a:off x="6570318" y="2887745"/>
            <a:ext cx="4350919" cy="410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>
                <a:solidFill>
                  <a:schemeClr val="bg1"/>
                </a:solidFill>
              </a:rPr>
              <a:t>Cost reduction</a:t>
            </a:r>
          </a:p>
        </p:txBody>
      </p:sp>
      <p:pic>
        <p:nvPicPr>
          <p:cNvPr id="485" name="Graphic 29" descr="Coins with solid fill">
            <a:extLst>
              <a:ext uri="{FF2B5EF4-FFF2-40B4-BE49-F238E27FC236}">
                <a16:creationId xmlns:a16="http://schemas.microsoft.com/office/drawing/2014/main" id="{36A27D9E-8BA1-1D79-4D0A-524130A99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0658" y="2258830"/>
            <a:ext cx="561279" cy="567473"/>
          </a:xfrm>
          <a:prstGeom prst="rect">
            <a:avLst/>
          </a:prstGeom>
        </p:spPr>
      </p:pic>
      <p:pic>
        <p:nvPicPr>
          <p:cNvPr id="487" name="Graphic 30" descr="Upward trend with solid fill">
            <a:extLst>
              <a:ext uri="{FF2B5EF4-FFF2-40B4-BE49-F238E27FC236}">
                <a16:creationId xmlns:a16="http://schemas.microsoft.com/office/drawing/2014/main" id="{D44A3DDF-52F2-E49F-F5FA-C73AD8E845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4434" y="2218130"/>
            <a:ext cx="455961" cy="486937"/>
          </a:xfrm>
          <a:prstGeom prst="rect">
            <a:avLst/>
          </a:prstGeom>
        </p:spPr>
      </p:pic>
      <p:sp>
        <p:nvSpPr>
          <p:cNvPr id="489" name="Rectangle 17">
            <a:extLst>
              <a:ext uri="{FF2B5EF4-FFF2-40B4-BE49-F238E27FC236}">
                <a16:creationId xmlns:a16="http://schemas.microsoft.com/office/drawing/2014/main" id="{83123EBC-A756-25F2-EACA-A207EC844C94}"/>
              </a:ext>
            </a:extLst>
          </p:cNvPr>
          <p:cNvSpPr/>
          <p:nvPr/>
        </p:nvSpPr>
        <p:spPr>
          <a:xfrm>
            <a:off x="6950496" y="2387219"/>
            <a:ext cx="2399378" cy="31367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/>
              <a:t>Cost(Decrease)</a:t>
            </a:r>
          </a:p>
        </p:txBody>
      </p:sp>
      <p:cxnSp>
        <p:nvCxnSpPr>
          <p:cNvPr id="491" name="直接箭头连接符 490">
            <a:extLst>
              <a:ext uri="{FF2B5EF4-FFF2-40B4-BE49-F238E27FC236}">
                <a16:creationId xmlns:a16="http://schemas.microsoft.com/office/drawing/2014/main" id="{B5C36D69-D894-36F1-336E-C687A911023C}"/>
              </a:ext>
            </a:extLst>
          </p:cNvPr>
          <p:cNvCxnSpPr/>
          <p:nvPr/>
        </p:nvCxnSpPr>
        <p:spPr>
          <a:xfrm flipH="1">
            <a:off x="3479362" y="2742235"/>
            <a:ext cx="880297" cy="361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直接箭头连接符 492">
            <a:extLst>
              <a:ext uri="{FF2B5EF4-FFF2-40B4-BE49-F238E27FC236}">
                <a16:creationId xmlns:a16="http://schemas.microsoft.com/office/drawing/2014/main" id="{57AAB80B-3909-17EE-178B-95F84CC52D32}"/>
              </a:ext>
            </a:extLst>
          </p:cNvPr>
          <p:cNvCxnSpPr>
            <a:cxnSpLocks/>
          </p:cNvCxnSpPr>
          <p:nvPr/>
        </p:nvCxnSpPr>
        <p:spPr>
          <a:xfrm>
            <a:off x="8176343" y="2752262"/>
            <a:ext cx="856123" cy="364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5" name="减号 494">
            <a:extLst>
              <a:ext uri="{FF2B5EF4-FFF2-40B4-BE49-F238E27FC236}">
                <a16:creationId xmlns:a16="http://schemas.microsoft.com/office/drawing/2014/main" id="{1DA5E579-734F-9FD3-5A38-0514C575949A}"/>
              </a:ext>
            </a:extLst>
          </p:cNvPr>
          <p:cNvSpPr/>
          <p:nvPr/>
        </p:nvSpPr>
        <p:spPr>
          <a:xfrm>
            <a:off x="5977860" y="2451395"/>
            <a:ext cx="567069" cy="177209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3" name="组合 502">
            <a:extLst>
              <a:ext uri="{FF2B5EF4-FFF2-40B4-BE49-F238E27FC236}">
                <a16:creationId xmlns:a16="http://schemas.microsoft.com/office/drawing/2014/main" id="{0779CEDB-3A3F-231C-F6C6-2ED7D4721A1D}"/>
              </a:ext>
            </a:extLst>
          </p:cNvPr>
          <p:cNvGrpSpPr/>
          <p:nvPr/>
        </p:nvGrpSpPr>
        <p:grpSpPr>
          <a:xfrm>
            <a:off x="365156" y="3143166"/>
            <a:ext cx="5621370" cy="2046496"/>
            <a:chOff x="355130" y="3524166"/>
            <a:chExt cx="5621370" cy="2046496"/>
          </a:xfrm>
        </p:grpSpPr>
        <p:sp>
          <p:nvSpPr>
            <p:cNvPr id="497" name="Rectangle 16">
              <a:extLst>
                <a:ext uri="{FF2B5EF4-FFF2-40B4-BE49-F238E27FC236}">
                  <a16:creationId xmlns:a16="http://schemas.microsoft.com/office/drawing/2014/main" id="{18D566C2-1E2F-687F-1AB2-08F31A349DA3}"/>
                </a:ext>
              </a:extLst>
            </p:cNvPr>
            <p:cNvSpPr/>
            <p:nvPr/>
          </p:nvSpPr>
          <p:spPr>
            <a:xfrm>
              <a:off x="355130" y="3524166"/>
              <a:ext cx="5621370" cy="20464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GB"/>
            </a:p>
          </p:txBody>
        </p:sp>
        <p:sp>
          <p:nvSpPr>
            <p:cNvPr id="498" name="Rectangle 17">
              <a:extLst>
                <a:ext uri="{FF2B5EF4-FFF2-40B4-BE49-F238E27FC236}">
                  <a16:creationId xmlns:a16="http://schemas.microsoft.com/office/drawing/2014/main" id="{30BC2C48-A8D6-4F8D-004F-6D3EE3284E40}"/>
                </a:ext>
              </a:extLst>
            </p:cNvPr>
            <p:cNvSpPr/>
            <p:nvPr/>
          </p:nvSpPr>
          <p:spPr>
            <a:xfrm>
              <a:off x="422056" y="3692662"/>
              <a:ext cx="1684635" cy="2250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200"/>
                <a:t># of client </a:t>
              </a:r>
            </a:p>
          </p:txBody>
        </p:sp>
        <p:sp>
          <p:nvSpPr>
            <p:cNvPr id="499" name="Rectangle 17">
              <a:extLst>
                <a:ext uri="{FF2B5EF4-FFF2-40B4-BE49-F238E27FC236}">
                  <a16:creationId xmlns:a16="http://schemas.microsoft.com/office/drawing/2014/main" id="{DE59B570-FE2F-18C6-B001-9C7523CC03D7}"/>
                </a:ext>
              </a:extLst>
            </p:cNvPr>
            <p:cNvSpPr/>
            <p:nvPr/>
          </p:nvSpPr>
          <p:spPr>
            <a:xfrm>
              <a:off x="2318195" y="3692662"/>
              <a:ext cx="1684635" cy="2250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200"/>
                <a:t># of transaction </a:t>
              </a:r>
            </a:p>
          </p:txBody>
        </p:sp>
        <p:sp>
          <p:nvSpPr>
            <p:cNvPr id="500" name="Rectangle 17">
              <a:extLst>
                <a:ext uri="{FF2B5EF4-FFF2-40B4-BE49-F238E27FC236}">
                  <a16:creationId xmlns:a16="http://schemas.microsoft.com/office/drawing/2014/main" id="{4B9DC461-1EEC-27B3-9D11-C4F5441B7ED9}"/>
                </a:ext>
              </a:extLst>
            </p:cNvPr>
            <p:cNvSpPr/>
            <p:nvPr/>
          </p:nvSpPr>
          <p:spPr>
            <a:xfrm>
              <a:off x="4226148" y="3692662"/>
              <a:ext cx="1684635" cy="22506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200"/>
                <a:t>Profit / transaction </a:t>
              </a:r>
            </a:p>
          </p:txBody>
        </p:sp>
        <p:sp>
          <p:nvSpPr>
            <p:cNvPr id="501" name="乘号 500">
              <a:extLst>
                <a:ext uri="{FF2B5EF4-FFF2-40B4-BE49-F238E27FC236}">
                  <a16:creationId xmlns:a16="http://schemas.microsoft.com/office/drawing/2014/main" id="{14EF5C6E-BEAF-185B-28EF-EF567069EA16}"/>
                </a:ext>
              </a:extLst>
            </p:cNvPr>
            <p:cNvSpPr/>
            <p:nvPr/>
          </p:nvSpPr>
          <p:spPr>
            <a:xfrm>
              <a:off x="2085163" y="3697767"/>
              <a:ext cx="259906" cy="212651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乘号 501">
              <a:extLst>
                <a:ext uri="{FF2B5EF4-FFF2-40B4-BE49-F238E27FC236}">
                  <a16:creationId xmlns:a16="http://schemas.microsoft.com/office/drawing/2014/main" id="{399A9701-61C8-A6A6-9DF5-1B76D0E6229B}"/>
                </a:ext>
              </a:extLst>
            </p:cNvPr>
            <p:cNvSpPr/>
            <p:nvPr/>
          </p:nvSpPr>
          <p:spPr>
            <a:xfrm>
              <a:off x="3987209" y="3703674"/>
              <a:ext cx="259906" cy="212651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5" name="Rectangle 16">
            <a:extLst>
              <a:ext uri="{FF2B5EF4-FFF2-40B4-BE49-F238E27FC236}">
                <a16:creationId xmlns:a16="http://schemas.microsoft.com/office/drawing/2014/main" id="{F9CAD65C-9F69-EC4C-88AD-1EDD91D84780}"/>
              </a:ext>
            </a:extLst>
          </p:cNvPr>
          <p:cNvSpPr/>
          <p:nvPr/>
        </p:nvSpPr>
        <p:spPr>
          <a:xfrm>
            <a:off x="6393146" y="3143166"/>
            <a:ext cx="5581266" cy="20364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507" name="Rectangle 17">
            <a:extLst>
              <a:ext uri="{FF2B5EF4-FFF2-40B4-BE49-F238E27FC236}">
                <a16:creationId xmlns:a16="http://schemas.microsoft.com/office/drawing/2014/main" id="{C07BE4E8-8F62-A09A-A7CC-D22EE422E9AB}"/>
              </a:ext>
            </a:extLst>
          </p:cNvPr>
          <p:cNvSpPr/>
          <p:nvPr/>
        </p:nvSpPr>
        <p:spPr>
          <a:xfrm>
            <a:off x="6882500" y="3323476"/>
            <a:ext cx="1684635" cy="22506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/>
              <a:t>Cost of stock</a:t>
            </a:r>
          </a:p>
        </p:txBody>
      </p:sp>
      <p:sp>
        <p:nvSpPr>
          <p:cNvPr id="509" name="Rectangle 17">
            <a:extLst>
              <a:ext uri="{FF2B5EF4-FFF2-40B4-BE49-F238E27FC236}">
                <a16:creationId xmlns:a16="http://schemas.microsoft.com/office/drawing/2014/main" id="{E77571D7-5263-7A44-5940-7144E98FF084}"/>
              </a:ext>
            </a:extLst>
          </p:cNvPr>
          <p:cNvSpPr/>
          <p:nvPr/>
        </p:nvSpPr>
        <p:spPr>
          <a:xfrm>
            <a:off x="9629244" y="3323476"/>
            <a:ext cx="1684635" cy="22506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/>
              <a:t>Cost of transportation</a:t>
            </a:r>
          </a:p>
        </p:txBody>
      </p:sp>
      <p:sp>
        <p:nvSpPr>
          <p:cNvPr id="511" name="加号 510">
            <a:extLst>
              <a:ext uri="{FF2B5EF4-FFF2-40B4-BE49-F238E27FC236}">
                <a16:creationId xmlns:a16="http://schemas.microsoft.com/office/drawing/2014/main" id="{F24FFE32-8DCD-A21B-DBB6-79C0CCB8E98D}"/>
              </a:ext>
            </a:extLst>
          </p:cNvPr>
          <p:cNvSpPr/>
          <p:nvPr/>
        </p:nvSpPr>
        <p:spPr>
          <a:xfrm>
            <a:off x="8976816" y="3299046"/>
            <a:ext cx="295348" cy="27172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" name="文本框 511">
            <a:extLst>
              <a:ext uri="{FF2B5EF4-FFF2-40B4-BE49-F238E27FC236}">
                <a16:creationId xmlns:a16="http://schemas.microsoft.com/office/drawing/2014/main" id="{D8413DED-0E77-BC40-E50A-7433A89062BE}"/>
              </a:ext>
            </a:extLst>
          </p:cNvPr>
          <p:cNvSpPr txBox="1"/>
          <p:nvPr/>
        </p:nvSpPr>
        <p:spPr>
          <a:xfrm>
            <a:off x="463125" y="3799896"/>
            <a:ext cx="393321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sz="1400">
                <a:latin typeface="Aptos Display"/>
                <a:ea typeface="宋体"/>
              </a:rPr>
              <a:t>User </a:t>
            </a:r>
            <a:r>
              <a:rPr lang="en-US" altLang="zh-CN" sz="1400">
                <a:latin typeface="Aptos Display"/>
                <a:ea typeface="宋体"/>
              </a:rPr>
              <a:t>p</a:t>
            </a:r>
            <a:r>
              <a:rPr lang="zh-CN" sz="1400">
                <a:latin typeface="Aptos Display"/>
                <a:ea typeface="宋体"/>
              </a:rPr>
              <a:t>rofile </a:t>
            </a:r>
            <a:r>
              <a:rPr lang="en-US" altLang="zh-CN" sz="1400">
                <a:latin typeface="Aptos Display"/>
                <a:ea typeface="宋体"/>
              </a:rPr>
              <a:t>c</a:t>
            </a:r>
            <a:r>
              <a:rPr lang="zh-CN" sz="1400">
                <a:latin typeface="Aptos Display"/>
                <a:ea typeface="宋体"/>
              </a:rPr>
              <a:t>onstruction</a:t>
            </a:r>
            <a:endParaRPr lang="zh-CN"/>
          </a:p>
          <a:p>
            <a:pPr marL="285750" indent="-285750">
              <a:buFont typeface="Arial"/>
              <a:buChar char="•"/>
            </a:pPr>
            <a:r>
              <a:rPr lang="zh-CN" altLang="en-US" sz="1400">
                <a:latin typeface="Aptos Display"/>
                <a:ea typeface="宋体"/>
              </a:rPr>
              <a:t>Product similarity calculation</a:t>
            </a:r>
          </a:p>
          <a:p>
            <a:pPr marL="285750" indent="-285750">
              <a:buFont typeface="Arial"/>
              <a:buChar char="•"/>
            </a:pPr>
            <a:r>
              <a:rPr lang="zh-CN" sz="1400">
                <a:latin typeface="Aptos Display"/>
                <a:ea typeface="+mn-lt"/>
                <a:cs typeface="+mn-lt"/>
              </a:rPr>
              <a:t>Complementary </a:t>
            </a:r>
            <a:r>
              <a:rPr lang="en-US" altLang="zh-CN" sz="1400">
                <a:latin typeface="Aptos Display"/>
                <a:ea typeface="+mn-lt"/>
                <a:cs typeface="+mn-lt"/>
              </a:rPr>
              <a:t>p</a:t>
            </a:r>
            <a:r>
              <a:rPr lang="zh-CN" sz="1400">
                <a:latin typeface="Aptos Display"/>
                <a:ea typeface="+mn-lt"/>
                <a:cs typeface="+mn-lt"/>
              </a:rPr>
              <a:t>roduct </a:t>
            </a:r>
            <a:r>
              <a:rPr lang="en-US" altLang="zh-CN" sz="1400">
                <a:latin typeface="Aptos Display"/>
                <a:ea typeface="+mn-lt"/>
                <a:cs typeface="+mn-lt"/>
              </a:rPr>
              <a:t>r</a:t>
            </a:r>
            <a:r>
              <a:rPr lang="zh-CN" sz="1400">
                <a:latin typeface="Aptos Display"/>
                <a:ea typeface="+mn-lt"/>
                <a:cs typeface="+mn-lt"/>
              </a:rPr>
              <a:t>ecommendation</a:t>
            </a:r>
          </a:p>
          <a:p>
            <a:pPr marL="285750" indent="-285750">
              <a:buFont typeface="Arial"/>
              <a:buChar char="•"/>
            </a:pPr>
            <a:r>
              <a:rPr lang="zh-CN" sz="1400">
                <a:ea typeface="+mn-lt"/>
                <a:cs typeface="+mn-lt"/>
              </a:rPr>
              <a:t>Divers</a:t>
            </a:r>
            <a:r>
              <a:rPr lang="en-US" altLang="zh-CN" sz="1400">
                <a:ea typeface="+mn-lt"/>
                <a:cs typeface="+mn-lt"/>
              </a:rPr>
              <a:t>ed</a:t>
            </a:r>
            <a:r>
              <a:rPr lang="zh-CN" sz="1400">
                <a:ea typeface="+mn-lt"/>
                <a:cs typeface="+mn-lt"/>
              </a:rPr>
              <a:t> </a:t>
            </a:r>
            <a:r>
              <a:rPr lang="en-US" altLang="zh-CN" sz="1400">
                <a:ea typeface="+mn-lt"/>
                <a:cs typeface="+mn-lt"/>
              </a:rPr>
              <a:t>&amp; </a:t>
            </a:r>
            <a:r>
              <a:rPr lang="zh-CN" sz="1400">
                <a:ea typeface="+mn-lt"/>
                <a:cs typeface="+mn-lt"/>
              </a:rPr>
              <a:t>Novel</a:t>
            </a:r>
            <a:r>
              <a:rPr lang="zh-CN" sz="1400">
                <a:latin typeface="Aptos"/>
                <a:ea typeface="+mn-lt"/>
                <a:cs typeface="+mn-lt"/>
              </a:rPr>
              <a:t> </a:t>
            </a:r>
            <a:r>
              <a:rPr lang="zh-CN" altLang="en-US" sz="1400">
                <a:latin typeface="Aptos Display"/>
                <a:ea typeface="+mn-lt"/>
                <a:cs typeface="+mn-lt"/>
              </a:rPr>
              <a:t>recommendation</a:t>
            </a:r>
          </a:p>
        </p:txBody>
      </p:sp>
      <p:sp>
        <p:nvSpPr>
          <p:cNvPr id="514" name="文本框 513">
            <a:extLst>
              <a:ext uri="{FF2B5EF4-FFF2-40B4-BE49-F238E27FC236}">
                <a16:creationId xmlns:a16="http://schemas.microsoft.com/office/drawing/2014/main" id="{7D0CD85A-6565-158A-ECE8-710036C58B82}"/>
              </a:ext>
            </a:extLst>
          </p:cNvPr>
          <p:cNvSpPr txBox="1"/>
          <p:nvPr/>
        </p:nvSpPr>
        <p:spPr>
          <a:xfrm>
            <a:off x="6448834" y="3799895"/>
            <a:ext cx="39332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sz="1400">
                <a:latin typeface="Aptos Display"/>
                <a:ea typeface="宋体"/>
                <a:cs typeface="+mn-lt"/>
              </a:rPr>
              <a:t>Product stock tracking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>
                <a:latin typeface="Aptos Display"/>
                <a:ea typeface="宋体"/>
                <a:cs typeface="+mn-lt"/>
              </a:rPr>
              <a:t>Store &amp; Client location tracking</a:t>
            </a:r>
          </a:p>
        </p:txBody>
      </p:sp>
      <p:sp>
        <p:nvSpPr>
          <p:cNvPr id="516" name="Rectangle 17">
            <a:extLst>
              <a:ext uri="{FF2B5EF4-FFF2-40B4-BE49-F238E27FC236}">
                <a16:creationId xmlns:a16="http://schemas.microsoft.com/office/drawing/2014/main" id="{1E1CE692-82C0-44C4-0B4C-3AEBEB652235}"/>
              </a:ext>
            </a:extLst>
          </p:cNvPr>
          <p:cNvSpPr/>
          <p:nvPr/>
        </p:nvSpPr>
        <p:spPr>
          <a:xfrm>
            <a:off x="4256227" y="3321688"/>
            <a:ext cx="1684635" cy="22506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/>
              <a:t>Revenue / transaction </a:t>
            </a:r>
          </a:p>
        </p:txBody>
      </p:sp>
    </p:spTree>
    <p:extLst>
      <p:ext uri="{BB962C8B-B14F-4D97-AF65-F5344CB8AC3E}">
        <p14:creationId xmlns:p14="http://schemas.microsoft.com/office/powerpoint/2010/main" val="184824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B8E0-5557-6186-43A5-57F63B38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0A28-E02B-2389-A9E5-EE22DDBD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Key Success Factors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49A6EF-EB1C-58E0-61A3-8BC1B3A0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3F143D-5FFB-47A4-6928-16767029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A9885636-C063-683F-3937-F55679FD71F3}"/>
              </a:ext>
            </a:extLst>
          </p:cNvPr>
          <p:cNvSpPr/>
          <p:nvPr/>
        </p:nvSpPr>
        <p:spPr>
          <a:xfrm>
            <a:off x="1031690" y="1612456"/>
            <a:ext cx="1818967" cy="698276"/>
          </a:xfrm>
          <a:prstGeom prst="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+mn-lt"/>
                <a:cs typeface="+mn-lt"/>
              </a:rPr>
              <a:t>Enhance</a:t>
            </a:r>
            <a:r>
              <a:rPr lang="ko-KR" altLang="en-US" sz="1200">
                <a:ea typeface="+mn-lt"/>
                <a:cs typeface="+mn-lt"/>
              </a:rPr>
              <a:t> '</a:t>
            </a:r>
            <a:r>
              <a:rPr lang="en-US" altLang="ko-KR" sz="1200">
                <a:ea typeface="+mn-lt"/>
                <a:cs typeface="+mn-lt"/>
              </a:rPr>
              <a:t>Loyal'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customer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experience</a:t>
            </a:r>
            <a:endParaRPr lang="ko-KR" altLang="en-US"/>
          </a:p>
        </p:txBody>
      </p:sp>
      <p:sp>
        <p:nvSpPr>
          <p:cNvPr id="18" name="직사각형 5">
            <a:extLst>
              <a:ext uri="{FF2B5EF4-FFF2-40B4-BE49-F238E27FC236}">
                <a16:creationId xmlns:a16="http://schemas.microsoft.com/office/drawing/2014/main" id="{CEB96239-D84B-4AD3-709F-8DCE514CD66A}"/>
              </a:ext>
            </a:extLst>
          </p:cNvPr>
          <p:cNvSpPr/>
          <p:nvPr/>
        </p:nvSpPr>
        <p:spPr>
          <a:xfrm>
            <a:off x="1031688" y="2666285"/>
            <a:ext cx="1818967" cy="687467"/>
          </a:xfrm>
          <a:prstGeom prst="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+mn-lt"/>
                <a:cs typeface="+mn-lt"/>
              </a:rPr>
              <a:t>Reduce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Churn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Rate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&amp;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Improve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Retention</a:t>
            </a:r>
            <a:endParaRPr lang="ko-KR" altLang="en-US" sz="1200">
              <a:ea typeface="+mn-lt"/>
              <a:cs typeface="+mn-lt"/>
            </a:endParaRP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A4B84BB2-2E2E-08DF-F92C-966FE02C6CA7}"/>
              </a:ext>
            </a:extLst>
          </p:cNvPr>
          <p:cNvSpPr/>
          <p:nvPr/>
        </p:nvSpPr>
        <p:spPr>
          <a:xfrm>
            <a:off x="1031687" y="3696281"/>
            <a:ext cx="1818967" cy="676657"/>
          </a:xfrm>
          <a:prstGeom prst="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200" err="1">
                <a:ea typeface="+mn-lt"/>
                <a:cs typeface="+mn-lt"/>
              </a:rPr>
              <a:t>Increase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Conversion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Rate</a:t>
            </a:r>
            <a:endParaRPr lang="ko-KR" err="1"/>
          </a:p>
        </p:txBody>
      </p:sp>
      <p:sp>
        <p:nvSpPr>
          <p:cNvPr id="20" name="직사각형 5">
            <a:extLst>
              <a:ext uri="{FF2B5EF4-FFF2-40B4-BE49-F238E27FC236}">
                <a16:creationId xmlns:a16="http://schemas.microsoft.com/office/drawing/2014/main" id="{35AEBFA1-3CE0-7755-90EC-AC18D93C34C7}"/>
              </a:ext>
            </a:extLst>
          </p:cNvPr>
          <p:cNvSpPr/>
          <p:nvPr/>
        </p:nvSpPr>
        <p:spPr>
          <a:xfrm>
            <a:off x="1031687" y="4707153"/>
            <a:ext cx="1818967" cy="689684"/>
          </a:xfrm>
          <a:prstGeom prst="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+mn-lt"/>
                <a:cs typeface="+mn-lt"/>
              </a:rPr>
              <a:t>Increase </a:t>
            </a:r>
            <a:r>
              <a:rPr lang="en-US" sz="1200">
                <a:ea typeface="맑은 고딕"/>
                <a:cs typeface="+mn-lt"/>
              </a:rPr>
              <a:t>Cross-selling</a:t>
            </a:r>
            <a:endParaRPr lang="en-US" sz="1200">
              <a:solidFill>
                <a:srgbClr val="000000"/>
              </a:solidFill>
              <a:ea typeface="맑은 고딕"/>
              <a:cs typeface="+mn-lt"/>
            </a:endParaRPr>
          </a:p>
          <a:p>
            <a:pPr algn="ctr"/>
            <a:r>
              <a:rPr lang="en-US" altLang="ko-KR" sz="1200">
                <a:ea typeface="맑은 고딕"/>
                <a:cs typeface="+mn-lt"/>
              </a:rPr>
              <a:t>&amp; Upselling</a:t>
            </a:r>
            <a:endParaRPr lang="en-US" altLang="ko-KR" sz="1200">
              <a:ea typeface="맑은 고딕" panose="020B0503020000020004" pitchFamily="34" charset="-127"/>
            </a:endParaRP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401F7ED5-C504-9990-346F-E4595E77B5D6}"/>
              </a:ext>
            </a:extLst>
          </p:cNvPr>
          <p:cNvSpPr/>
          <p:nvPr/>
        </p:nvSpPr>
        <p:spPr>
          <a:xfrm>
            <a:off x="1031685" y="5627815"/>
            <a:ext cx="1818967" cy="676658"/>
          </a:xfrm>
          <a:prstGeom prst="rect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200" err="1">
                <a:ea typeface="+mn-lt"/>
                <a:cs typeface="+mn-lt"/>
              </a:rPr>
              <a:t>Enhanced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Operational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Efficiency</a:t>
            </a:r>
            <a:r>
              <a:rPr lang="ko-KR" sz="1200">
                <a:ea typeface="+mn-lt"/>
                <a:cs typeface="+mn-lt"/>
              </a:rPr>
              <a:t> </a:t>
            </a:r>
            <a:endParaRPr lang="ko-KR" altLang="en-US"/>
          </a:p>
        </p:txBody>
      </p:sp>
      <p:sp>
        <p:nvSpPr>
          <p:cNvPr id="22" name="직사각형 5">
            <a:extLst>
              <a:ext uri="{FF2B5EF4-FFF2-40B4-BE49-F238E27FC236}">
                <a16:creationId xmlns:a16="http://schemas.microsoft.com/office/drawing/2014/main" id="{80FC0148-C600-74D9-FD00-9DC3B4C3C451}"/>
              </a:ext>
            </a:extLst>
          </p:cNvPr>
          <p:cNvSpPr/>
          <p:nvPr/>
        </p:nvSpPr>
        <p:spPr>
          <a:xfrm>
            <a:off x="3417876" y="1617860"/>
            <a:ext cx="2796859" cy="6982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4EADB-1F54-F0F0-B71C-E5F9F2361361}"/>
              </a:ext>
            </a:extLst>
          </p:cNvPr>
          <p:cNvSpPr txBox="1"/>
          <p:nvPr/>
        </p:nvSpPr>
        <p:spPr>
          <a:xfrm>
            <a:off x="3413852" y="1610781"/>
            <a:ext cx="236346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Majority of clients are loyal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Generating most revenue</a:t>
            </a: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A5367E1-6904-0507-5182-95D3F3F2E9BC}"/>
              </a:ext>
            </a:extLst>
          </p:cNvPr>
          <p:cNvSpPr/>
          <p:nvPr/>
        </p:nvSpPr>
        <p:spPr>
          <a:xfrm>
            <a:off x="3407067" y="2632752"/>
            <a:ext cx="2790346" cy="704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6D1159-9A9F-3EF1-0730-F13885201963}"/>
              </a:ext>
            </a:extLst>
          </p:cNvPr>
          <p:cNvSpPr txBox="1"/>
          <p:nvPr/>
        </p:nvSpPr>
        <p:spPr>
          <a:xfrm>
            <a:off x="3403043" y="2638697"/>
            <a:ext cx="27963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Inactive - &gt; loyal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Loyal clients base - &gt;  more transactions &amp; more revenue</a:t>
            </a:r>
            <a:endParaRPr lang="en-US" sz="1200"/>
          </a:p>
        </p:txBody>
      </p:sp>
      <p:sp>
        <p:nvSpPr>
          <p:cNvPr id="27" name="직사각형 5">
            <a:extLst>
              <a:ext uri="{FF2B5EF4-FFF2-40B4-BE49-F238E27FC236}">
                <a16:creationId xmlns:a16="http://schemas.microsoft.com/office/drawing/2014/main" id="{A44962DB-8EAC-D214-9F51-F599B82532E8}"/>
              </a:ext>
            </a:extLst>
          </p:cNvPr>
          <p:cNvSpPr/>
          <p:nvPr/>
        </p:nvSpPr>
        <p:spPr>
          <a:xfrm>
            <a:off x="3412471" y="3675773"/>
            <a:ext cx="2796859" cy="6917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BA2013-F995-38BA-162B-DB898D60C0EA}"/>
              </a:ext>
            </a:extLst>
          </p:cNvPr>
          <p:cNvSpPr txBox="1"/>
          <p:nvPr/>
        </p:nvSpPr>
        <p:spPr>
          <a:xfrm>
            <a:off x="3421472" y="3701258"/>
            <a:ext cx="27737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Attract potential customers who browse but don’t buy</a:t>
            </a:r>
            <a:endParaRPr lang="en-US" altLang="ko-KR" sz="1200">
              <a:ea typeface="맑은 고딕" panose="020B0503020000020004" pitchFamily="34" charset="-127"/>
              <a:cs typeface="+mn-lt"/>
            </a:endParaRPr>
          </a:p>
          <a:p>
            <a:endParaRPr lang="en-US" sz="1200">
              <a:ea typeface="맑은 고딕"/>
            </a:endParaRPr>
          </a:p>
        </p:txBody>
      </p:sp>
      <p:sp>
        <p:nvSpPr>
          <p:cNvPr id="29" name="직사각형 5">
            <a:extLst>
              <a:ext uri="{FF2B5EF4-FFF2-40B4-BE49-F238E27FC236}">
                <a16:creationId xmlns:a16="http://schemas.microsoft.com/office/drawing/2014/main" id="{121EC9FD-DCC5-AE6A-A22B-29C560F98BD7}"/>
              </a:ext>
            </a:extLst>
          </p:cNvPr>
          <p:cNvSpPr/>
          <p:nvPr/>
        </p:nvSpPr>
        <p:spPr>
          <a:xfrm>
            <a:off x="3417875" y="4707985"/>
            <a:ext cx="2783834" cy="665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6BB4AD-D0C6-BFFF-2A8A-A0A95E45A4B6}"/>
              </a:ext>
            </a:extLst>
          </p:cNvPr>
          <p:cNvSpPr txBox="1"/>
          <p:nvPr/>
        </p:nvSpPr>
        <p:spPr>
          <a:xfrm>
            <a:off x="3413851" y="4707418"/>
            <a:ext cx="28063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Maximize revenue </a:t>
            </a:r>
            <a:r>
              <a:rPr lang="en-US" sz="1200">
                <a:ea typeface="+mn-lt"/>
                <a:cs typeface="+mn-lt"/>
              </a:rPr>
              <a:t>and profit by recommending several products &amp; higher-value products</a:t>
            </a:r>
            <a:endParaRPr lang="en-US" sz="1200"/>
          </a:p>
        </p:txBody>
      </p:sp>
      <p:sp>
        <p:nvSpPr>
          <p:cNvPr id="31" name="직사각형 5">
            <a:extLst>
              <a:ext uri="{FF2B5EF4-FFF2-40B4-BE49-F238E27FC236}">
                <a16:creationId xmlns:a16="http://schemas.microsoft.com/office/drawing/2014/main" id="{4F944034-93FA-D9D9-44D4-B4AD8241E300}"/>
              </a:ext>
            </a:extLst>
          </p:cNvPr>
          <p:cNvSpPr/>
          <p:nvPr/>
        </p:nvSpPr>
        <p:spPr>
          <a:xfrm>
            <a:off x="3401662" y="5627815"/>
            <a:ext cx="2790346" cy="6982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ABFCC-3E4F-ED09-8EB5-545CAF8CCB4A}"/>
              </a:ext>
            </a:extLst>
          </p:cNvPr>
          <p:cNvSpPr txBox="1"/>
          <p:nvPr/>
        </p:nvSpPr>
        <p:spPr>
          <a:xfrm>
            <a:off x="3419255" y="5631545"/>
            <a:ext cx="279331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Reduced stock cost and transportation cost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D34074-EB16-188F-72D1-B90D4E4F4386}"/>
              </a:ext>
            </a:extLst>
          </p:cNvPr>
          <p:cNvSpPr txBox="1"/>
          <p:nvPr/>
        </p:nvSpPr>
        <p:spPr>
          <a:xfrm>
            <a:off x="3614641" y="1362600"/>
            <a:ext cx="236346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WHY?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0E18F6-A73B-40EC-D7EA-4866BEB727F4}"/>
              </a:ext>
            </a:extLst>
          </p:cNvPr>
          <p:cNvSpPr txBox="1"/>
          <p:nvPr/>
        </p:nvSpPr>
        <p:spPr>
          <a:xfrm>
            <a:off x="6483745" y="1362599"/>
            <a:ext cx="377938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HOW?</a:t>
            </a:r>
          </a:p>
        </p:txBody>
      </p:sp>
      <p:sp>
        <p:nvSpPr>
          <p:cNvPr id="45" name="직사각형 5">
            <a:extLst>
              <a:ext uri="{FF2B5EF4-FFF2-40B4-BE49-F238E27FC236}">
                <a16:creationId xmlns:a16="http://schemas.microsoft.com/office/drawing/2014/main" id="{AB7042FA-556B-A214-94F5-93BF87AD022E}"/>
              </a:ext>
            </a:extLst>
          </p:cNvPr>
          <p:cNvSpPr/>
          <p:nvPr/>
        </p:nvSpPr>
        <p:spPr>
          <a:xfrm>
            <a:off x="6513266" y="1610238"/>
            <a:ext cx="3764498" cy="6396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B840FD-5CE5-9119-F79B-B6A1FCD6D00C}"/>
              </a:ext>
            </a:extLst>
          </p:cNvPr>
          <p:cNvSpPr txBox="1"/>
          <p:nvPr/>
        </p:nvSpPr>
        <p:spPr>
          <a:xfrm>
            <a:off x="6509242" y="1603159"/>
            <a:ext cx="37793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Recommend most similar products with one more totally new different product</a:t>
            </a:r>
            <a:endParaRPr lang="ko-KR" alt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More transactions = more loyal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</p:txBody>
      </p:sp>
      <p:sp>
        <p:nvSpPr>
          <p:cNvPr id="47" name="직사각형 5">
            <a:extLst>
              <a:ext uri="{FF2B5EF4-FFF2-40B4-BE49-F238E27FC236}">
                <a16:creationId xmlns:a16="http://schemas.microsoft.com/office/drawing/2014/main" id="{E38FBF15-821E-6754-79B9-7384FC51462B}"/>
              </a:ext>
            </a:extLst>
          </p:cNvPr>
          <p:cNvSpPr/>
          <p:nvPr/>
        </p:nvSpPr>
        <p:spPr>
          <a:xfrm>
            <a:off x="6502457" y="2638154"/>
            <a:ext cx="3764498" cy="704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CAF335-F384-EA78-8411-0C3724D70E8E}"/>
              </a:ext>
            </a:extLst>
          </p:cNvPr>
          <p:cNvSpPr txBox="1"/>
          <p:nvPr/>
        </p:nvSpPr>
        <p:spPr>
          <a:xfrm>
            <a:off x="6498433" y="2663640"/>
            <a:ext cx="377938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Recommend based on previous transactions &amp; similar customers</a:t>
            </a:r>
          </a:p>
        </p:txBody>
      </p:sp>
      <p:sp>
        <p:nvSpPr>
          <p:cNvPr id="49" name="직사각형 5">
            <a:extLst>
              <a:ext uri="{FF2B5EF4-FFF2-40B4-BE49-F238E27FC236}">
                <a16:creationId xmlns:a16="http://schemas.microsoft.com/office/drawing/2014/main" id="{EB84DA96-D699-10AE-68FA-66DA33942DF2}"/>
              </a:ext>
            </a:extLst>
          </p:cNvPr>
          <p:cNvSpPr/>
          <p:nvPr/>
        </p:nvSpPr>
        <p:spPr>
          <a:xfrm>
            <a:off x="6507861" y="3681175"/>
            <a:ext cx="3764498" cy="691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171B28-5DCB-A222-2620-3B84C6892B34}"/>
              </a:ext>
            </a:extLst>
          </p:cNvPr>
          <p:cNvSpPr txBox="1"/>
          <p:nvPr/>
        </p:nvSpPr>
        <p:spPr>
          <a:xfrm>
            <a:off x="6503837" y="3674097"/>
            <a:ext cx="377938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Use real-time recommendations (e.g., "X people bought this today") to encourage purchases</a:t>
            </a:r>
            <a:endParaRPr lang="en-US" altLang="ko-KR" sz="1200">
              <a:ea typeface="맑은 고딕"/>
            </a:endParaRPr>
          </a:p>
        </p:txBody>
      </p:sp>
      <p:sp>
        <p:nvSpPr>
          <p:cNvPr id="51" name="직사각형 5">
            <a:extLst>
              <a:ext uri="{FF2B5EF4-FFF2-40B4-BE49-F238E27FC236}">
                <a16:creationId xmlns:a16="http://schemas.microsoft.com/office/drawing/2014/main" id="{3A71AE29-A2EA-402C-DE17-494E61484BCF}"/>
              </a:ext>
            </a:extLst>
          </p:cNvPr>
          <p:cNvSpPr/>
          <p:nvPr/>
        </p:nvSpPr>
        <p:spPr>
          <a:xfrm>
            <a:off x="6513265" y="4706875"/>
            <a:ext cx="3764498" cy="6396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32B742-3A19-FA0E-3555-60EC2FA550DF}"/>
              </a:ext>
            </a:extLst>
          </p:cNvPr>
          <p:cNvSpPr txBox="1"/>
          <p:nvPr/>
        </p:nvSpPr>
        <p:spPr>
          <a:xfrm>
            <a:off x="6509241" y="4699796"/>
            <a:ext cx="37793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Market Basket analysis: find commonly purchased products, promotions &amp; discounts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Rank products by profit margin</a:t>
            </a:r>
          </a:p>
        </p:txBody>
      </p:sp>
      <p:sp>
        <p:nvSpPr>
          <p:cNvPr id="53" name="직사각형 5">
            <a:extLst>
              <a:ext uri="{FF2B5EF4-FFF2-40B4-BE49-F238E27FC236}">
                <a16:creationId xmlns:a16="http://schemas.microsoft.com/office/drawing/2014/main" id="{B2633800-E856-E8F7-75E9-E7BB92E04084}"/>
              </a:ext>
            </a:extLst>
          </p:cNvPr>
          <p:cNvSpPr/>
          <p:nvPr/>
        </p:nvSpPr>
        <p:spPr>
          <a:xfrm>
            <a:off x="6497052" y="5620193"/>
            <a:ext cx="3784550" cy="704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73E434-593B-803B-6948-3165B4A0BCA5}"/>
              </a:ext>
            </a:extLst>
          </p:cNvPr>
          <p:cNvSpPr txBox="1"/>
          <p:nvPr/>
        </p:nvSpPr>
        <p:spPr>
          <a:xfrm>
            <a:off x="6514645" y="5623923"/>
            <a:ext cx="377938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a typeface="맑은 고딕"/>
              </a:rPr>
              <a:t>Optimize </a:t>
            </a:r>
            <a:r>
              <a:rPr lang="en-US" sz="1200">
                <a:ea typeface="+mn-lt"/>
                <a:cs typeface="+mn-lt"/>
              </a:rPr>
              <a:t>stock inventory, transportation between countries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16672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B3F6E38-C388-A3CC-4027-E8AB739EB3B7}"/>
              </a:ext>
            </a:extLst>
          </p:cNvPr>
          <p:cNvSpPr/>
          <p:nvPr/>
        </p:nvSpPr>
        <p:spPr>
          <a:xfrm>
            <a:off x="8432636" y="4269580"/>
            <a:ext cx="3330105" cy="489583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A60A3-A372-298F-2642-BBBC54F41A47}"/>
              </a:ext>
            </a:extLst>
          </p:cNvPr>
          <p:cNvSpPr/>
          <p:nvPr/>
        </p:nvSpPr>
        <p:spPr>
          <a:xfrm>
            <a:off x="4716436" y="4099037"/>
            <a:ext cx="3524806" cy="637652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C3BCC7-2CC3-D946-DC3C-1E947E2493B0}"/>
              </a:ext>
            </a:extLst>
          </p:cNvPr>
          <p:cNvSpPr/>
          <p:nvPr/>
        </p:nvSpPr>
        <p:spPr>
          <a:xfrm>
            <a:off x="4716436" y="2828841"/>
            <a:ext cx="3501969" cy="1197057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B4AE98-FCD2-3A64-5DDE-044590C1FF01}"/>
              </a:ext>
            </a:extLst>
          </p:cNvPr>
          <p:cNvSpPr/>
          <p:nvPr/>
        </p:nvSpPr>
        <p:spPr>
          <a:xfrm>
            <a:off x="1452809" y="4237297"/>
            <a:ext cx="3025210" cy="461665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68D296-32F0-AF96-B58E-ED4EEE8D143C}"/>
              </a:ext>
            </a:extLst>
          </p:cNvPr>
          <p:cNvSpPr/>
          <p:nvPr/>
        </p:nvSpPr>
        <p:spPr>
          <a:xfrm>
            <a:off x="1451429" y="3132979"/>
            <a:ext cx="3015790" cy="1019870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93894-A592-185A-4C42-EADCB478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/>
              <a:t>An</a:t>
            </a:r>
            <a:r>
              <a:rPr lang="en-GB" sz="4000">
                <a:solidFill>
                  <a:srgbClr val="000000"/>
                </a:solidFill>
              </a:rPr>
              <a:t> approach in 3 phases, consisting in exploring, testing and implementing</a:t>
            </a:r>
            <a:endParaRPr lang="en-GB" sz="400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9649A3-C07F-0094-50B3-B2211311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124265-B808-B4DC-F9B0-E2D82495C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err="1"/>
              <a:t>Your</a:t>
            </a:r>
            <a:r>
              <a:rPr lang="fr-FR"/>
              <a:t> Next </a:t>
            </a:r>
            <a:r>
              <a:rPr lang="fr-FR" err="1"/>
              <a:t>Purchase</a:t>
            </a:r>
            <a:r>
              <a:rPr lang="fr-FR"/>
              <a:t> – Hackathon – </a:t>
            </a:r>
            <a:r>
              <a:rPr lang="fr-FR" err="1"/>
              <a:t>February</a:t>
            </a:r>
            <a:r>
              <a:rPr lang="fr-FR"/>
              <a:t> 2025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DE51D-E4BB-D0AD-FE53-CCFD938E0F08}"/>
              </a:ext>
            </a:extLst>
          </p:cNvPr>
          <p:cNvSpPr/>
          <p:nvPr/>
        </p:nvSpPr>
        <p:spPr>
          <a:xfrm>
            <a:off x="245326" y="1714977"/>
            <a:ext cx="1070517" cy="525706"/>
          </a:xfrm>
          <a:prstGeom prst="rect">
            <a:avLst/>
          </a:prstGeom>
          <a:solidFill>
            <a:srgbClr val="00984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/>
              <a:t>OBJECTIVES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021B93E1-45B3-43E5-69ED-FAB7A2A810EC}"/>
              </a:ext>
            </a:extLst>
          </p:cNvPr>
          <p:cNvSpPr/>
          <p:nvPr/>
        </p:nvSpPr>
        <p:spPr>
          <a:xfrm>
            <a:off x="1438583" y="1719625"/>
            <a:ext cx="3087634" cy="525706"/>
          </a:xfrm>
          <a:custGeom>
            <a:avLst/>
            <a:gdLst>
              <a:gd name="connsiteX0" fmla="*/ 0 w 2241592"/>
              <a:gd name="connsiteY0" fmla="*/ 0 h 525706"/>
              <a:gd name="connsiteX1" fmla="*/ 1978739 w 2241592"/>
              <a:gd name="connsiteY1" fmla="*/ 0 h 525706"/>
              <a:gd name="connsiteX2" fmla="*/ 2241592 w 2241592"/>
              <a:gd name="connsiteY2" fmla="*/ 262853 h 525706"/>
              <a:gd name="connsiteX3" fmla="*/ 1978739 w 2241592"/>
              <a:gd name="connsiteY3" fmla="*/ 525706 h 525706"/>
              <a:gd name="connsiteX4" fmla="*/ 0 w 2241592"/>
              <a:gd name="connsiteY4" fmla="*/ 525706 h 525706"/>
              <a:gd name="connsiteX5" fmla="*/ 0 w 2241592"/>
              <a:gd name="connsiteY5" fmla="*/ 0 h 525706"/>
              <a:gd name="connsiteX0" fmla="*/ 205 w 2241797"/>
              <a:gd name="connsiteY0" fmla="*/ 0 h 525706"/>
              <a:gd name="connsiteX1" fmla="*/ 1978944 w 2241797"/>
              <a:gd name="connsiteY1" fmla="*/ 0 h 525706"/>
              <a:gd name="connsiteX2" fmla="*/ 2241797 w 2241797"/>
              <a:gd name="connsiteY2" fmla="*/ 262853 h 525706"/>
              <a:gd name="connsiteX3" fmla="*/ 1978944 w 2241797"/>
              <a:gd name="connsiteY3" fmla="*/ 525706 h 525706"/>
              <a:gd name="connsiteX4" fmla="*/ 205 w 2241797"/>
              <a:gd name="connsiteY4" fmla="*/ 525706 h 525706"/>
              <a:gd name="connsiteX5" fmla="*/ 178822 w 2241797"/>
              <a:gd name="connsiteY5" fmla="*/ 258349 h 525706"/>
              <a:gd name="connsiteX6" fmla="*/ 205 w 2241797"/>
              <a:gd name="connsiteY6" fmla="*/ 0 h 52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1797" h="525706">
                <a:moveTo>
                  <a:pt x="205" y="0"/>
                </a:moveTo>
                <a:lnTo>
                  <a:pt x="1978944" y="0"/>
                </a:lnTo>
                <a:lnTo>
                  <a:pt x="2241797" y="262853"/>
                </a:lnTo>
                <a:lnTo>
                  <a:pt x="1978944" y="525706"/>
                </a:lnTo>
                <a:lnTo>
                  <a:pt x="205" y="525706"/>
                </a:lnTo>
                <a:cubicBezTo>
                  <a:pt x="-7163" y="432870"/>
                  <a:pt x="186190" y="351185"/>
                  <a:pt x="178822" y="258349"/>
                </a:cubicBezTo>
                <a:lnTo>
                  <a:pt x="205" y="0"/>
                </a:lnTo>
                <a:close/>
              </a:path>
            </a:pathLst>
          </a:cu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/>
              <a:t>PHASE 1: </a:t>
            </a:r>
          </a:p>
          <a:p>
            <a:pPr algn="ctr"/>
            <a:r>
              <a:rPr lang="en-FR" sz="1200" b="1"/>
              <a:t>Collect and explore </a:t>
            </a:r>
          </a:p>
        </p:txBody>
      </p:sp>
      <p:sp>
        <p:nvSpPr>
          <p:cNvPr id="8" name="Pentagon 6">
            <a:extLst>
              <a:ext uri="{FF2B5EF4-FFF2-40B4-BE49-F238E27FC236}">
                <a16:creationId xmlns:a16="http://schemas.microsoft.com/office/drawing/2014/main" id="{C1159DC4-19E1-3C63-E771-192601CAF797}"/>
              </a:ext>
            </a:extLst>
          </p:cNvPr>
          <p:cNvSpPr/>
          <p:nvPr/>
        </p:nvSpPr>
        <p:spPr>
          <a:xfrm>
            <a:off x="4716436" y="1718279"/>
            <a:ext cx="3418602" cy="525706"/>
          </a:xfrm>
          <a:custGeom>
            <a:avLst/>
            <a:gdLst>
              <a:gd name="connsiteX0" fmla="*/ 0 w 2241592"/>
              <a:gd name="connsiteY0" fmla="*/ 0 h 525706"/>
              <a:gd name="connsiteX1" fmla="*/ 1978739 w 2241592"/>
              <a:gd name="connsiteY1" fmla="*/ 0 h 525706"/>
              <a:gd name="connsiteX2" fmla="*/ 2241592 w 2241592"/>
              <a:gd name="connsiteY2" fmla="*/ 262853 h 525706"/>
              <a:gd name="connsiteX3" fmla="*/ 1978739 w 2241592"/>
              <a:gd name="connsiteY3" fmla="*/ 525706 h 525706"/>
              <a:gd name="connsiteX4" fmla="*/ 0 w 2241592"/>
              <a:gd name="connsiteY4" fmla="*/ 525706 h 525706"/>
              <a:gd name="connsiteX5" fmla="*/ 0 w 2241592"/>
              <a:gd name="connsiteY5" fmla="*/ 0 h 525706"/>
              <a:gd name="connsiteX0" fmla="*/ 205 w 2241797"/>
              <a:gd name="connsiteY0" fmla="*/ 0 h 525706"/>
              <a:gd name="connsiteX1" fmla="*/ 1978944 w 2241797"/>
              <a:gd name="connsiteY1" fmla="*/ 0 h 525706"/>
              <a:gd name="connsiteX2" fmla="*/ 2241797 w 2241797"/>
              <a:gd name="connsiteY2" fmla="*/ 262853 h 525706"/>
              <a:gd name="connsiteX3" fmla="*/ 1978944 w 2241797"/>
              <a:gd name="connsiteY3" fmla="*/ 525706 h 525706"/>
              <a:gd name="connsiteX4" fmla="*/ 205 w 2241797"/>
              <a:gd name="connsiteY4" fmla="*/ 525706 h 525706"/>
              <a:gd name="connsiteX5" fmla="*/ 178822 w 2241797"/>
              <a:gd name="connsiteY5" fmla="*/ 258349 h 525706"/>
              <a:gd name="connsiteX6" fmla="*/ 205 w 2241797"/>
              <a:gd name="connsiteY6" fmla="*/ 0 h 52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1797" h="525706">
                <a:moveTo>
                  <a:pt x="205" y="0"/>
                </a:moveTo>
                <a:lnTo>
                  <a:pt x="1978944" y="0"/>
                </a:lnTo>
                <a:lnTo>
                  <a:pt x="2241797" y="262853"/>
                </a:lnTo>
                <a:lnTo>
                  <a:pt x="1978944" y="525706"/>
                </a:lnTo>
                <a:lnTo>
                  <a:pt x="205" y="525706"/>
                </a:lnTo>
                <a:cubicBezTo>
                  <a:pt x="-7163" y="432870"/>
                  <a:pt x="186190" y="351185"/>
                  <a:pt x="178822" y="258349"/>
                </a:cubicBezTo>
                <a:lnTo>
                  <a:pt x="205" y="0"/>
                </a:lnTo>
                <a:close/>
              </a:path>
            </a:pathLst>
          </a:cu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b="1"/>
              <a:t>PHASE 2: </a:t>
            </a:r>
          </a:p>
          <a:p>
            <a:pPr algn="ctr"/>
            <a:r>
              <a:rPr lang="en-FR" sz="1200" b="1"/>
              <a:t>Test and assess feasibility </a:t>
            </a:r>
          </a:p>
        </p:txBody>
      </p:sp>
      <p:sp>
        <p:nvSpPr>
          <p:cNvPr id="9" name="Pentagon 6">
            <a:extLst>
              <a:ext uri="{FF2B5EF4-FFF2-40B4-BE49-F238E27FC236}">
                <a16:creationId xmlns:a16="http://schemas.microsoft.com/office/drawing/2014/main" id="{1E4DFDF9-E8E8-4568-2464-2936EB12D0F1}"/>
              </a:ext>
            </a:extLst>
          </p:cNvPr>
          <p:cNvSpPr/>
          <p:nvPr/>
        </p:nvSpPr>
        <p:spPr>
          <a:xfrm>
            <a:off x="8437353" y="1727586"/>
            <a:ext cx="3297750" cy="525706"/>
          </a:xfrm>
          <a:custGeom>
            <a:avLst/>
            <a:gdLst>
              <a:gd name="connsiteX0" fmla="*/ 0 w 2241592"/>
              <a:gd name="connsiteY0" fmla="*/ 0 h 525706"/>
              <a:gd name="connsiteX1" fmla="*/ 1978739 w 2241592"/>
              <a:gd name="connsiteY1" fmla="*/ 0 h 525706"/>
              <a:gd name="connsiteX2" fmla="*/ 2241592 w 2241592"/>
              <a:gd name="connsiteY2" fmla="*/ 262853 h 525706"/>
              <a:gd name="connsiteX3" fmla="*/ 1978739 w 2241592"/>
              <a:gd name="connsiteY3" fmla="*/ 525706 h 525706"/>
              <a:gd name="connsiteX4" fmla="*/ 0 w 2241592"/>
              <a:gd name="connsiteY4" fmla="*/ 525706 h 525706"/>
              <a:gd name="connsiteX5" fmla="*/ 0 w 2241592"/>
              <a:gd name="connsiteY5" fmla="*/ 0 h 525706"/>
              <a:gd name="connsiteX0" fmla="*/ 205 w 2241797"/>
              <a:gd name="connsiteY0" fmla="*/ 0 h 525706"/>
              <a:gd name="connsiteX1" fmla="*/ 1978944 w 2241797"/>
              <a:gd name="connsiteY1" fmla="*/ 0 h 525706"/>
              <a:gd name="connsiteX2" fmla="*/ 2241797 w 2241797"/>
              <a:gd name="connsiteY2" fmla="*/ 262853 h 525706"/>
              <a:gd name="connsiteX3" fmla="*/ 1978944 w 2241797"/>
              <a:gd name="connsiteY3" fmla="*/ 525706 h 525706"/>
              <a:gd name="connsiteX4" fmla="*/ 205 w 2241797"/>
              <a:gd name="connsiteY4" fmla="*/ 525706 h 525706"/>
              <a:gd name="connsiteX5" fmla="*/ 178822 w 2241797"/>
              <a:gd name="connsiteY5" fmla="*/ 258349 h 525706"/>
              <a:gd name="connsiteX6" fmla="*/ 205 w 2241797"/>
              <a:gd name="connsiteY6" fmla="*/ 0 h 52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1797" h="525706">
                <a:moveTo>
                  <a:pt x="205" y="0"/>
                </a:moveTo>
                <a:lnTo>
                  <a:pt x="1978944" y="0"/>
                </a:lnTo>
                <a:lnTo>
                  <a:pt x="2241797" y="262853"/>
                </a:lnTo>
                <a:lnTo>
                  <a:pt x="1978944" y="525706"/>
                </a:lnTo>
                <a:lnTo>
                  <a:pt x="205" y="525706"/>
                </a:lnTo>
                <a:cubicBezTo>
                  <a:pt x="-7163" y="432870"/>
                  <a:pt x="186190" y="351185"/>
                  <a:pt x="178822" y="258349"/>
                </a:cubicBezTo>
                <a:lnTo>
                  <a:pt x="205" y="0"/>
                </a:lnTo>
                <a:close/>
              </a:path>
            </a:pathLst>
          </a:cu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FR" sz="1200" b="1"/>
              <a:t>PHASE 3: </a:t>
            </a:r>
          </a:p>
          <a:p>
            <a:pPr algn="ctr"/>
            <a:r>
              <a:rPr lang="en-FR" sz="1200" b="1"/>
              <a:t>Implement and industrialize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A0BA0C-D5E9-E7FD-DFDA-57E558F2EEE6}"/>
              </a:ext>
            </a:extLst>
          </p:cNvPr>
          <p:cNvSpPr/>
          <p:nvPr/>
        </p:nvSpPr>
        <p:spPr>
          <a:xfrm>
            <a:off x="245326" y="2382267"/>
            <a:ext cx="1070517" cy="2265183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rgbClr val="009051"/>
                </a:solidFill>
              </a:rPr>
              <a:t>ELEMENTS OF 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148DB8-2D8F-A407-3378-90501ADBC521}"/>
              </a:ext>
            </a:extLst>
          </p:cNvPr>
          <p:cNvSpPr/>
          <p:nvPr/>
        </p:nvSpPr>
        <p:spPr>
          <a:xfrm>
            <a:off x="245328" y="4811823"/>
            <a:ext cx="1070515" cy="803156"/>
          </a:xfrm>
          <a:prstGeom prst="rect">
            <a:avLst/>
          </a:prstGeom>
          <a:solidFill>
            <a:srgbClr val="FFE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rgbClr val="FF9300"/>
                </a:solidFill>
              </a:rPr>
              <a:t>PRACTICAL 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4D11D8-7F41-17FF-24DD-CC1A2AD1AB8B}"/>
              </a:ext>
            </a:extLst>
          </p:cNvPr>
          <p:cNvSpPr/>
          <p:nvPr/>
        </p:nvSpPr>
        <p:spPr>
          <a:xfrm>
            <a:off x="245328" y="5716150"/>
            <a:ext cx="1070514" cy="640200"/>
          </a:xfrm>
          <a:prstGeom prst="rect">
            <a:avLst/>
          </a:prstGeom>
          <a:solidFill>
            <a:srgbClr val="BAF2FF"/>
          </a:solidFill>
          <a:ln>
            <a:solidFill>
              <a:srgbClr val="BA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accent4"/>
                </a:solidFill>
              </a:rPr>
              <a:t>DELIVERABLES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8E135-7C92-EF1A-0184-F58313ED0F61}"/>
              </a:ext>
            </a:extLst>
          </p:cNvPr>
          <p:cNvSpPr/>
          <p:nvPr/>
        </p:nvSpPr>
        <p:spPr>
          <a:xfrm>
            <a:off x="1454649" y="2384469"/>
            <a:ext cx="3010563" cy="678737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33571C-E9B3-CE51-3B16-1CAD271739FF}"/>
              </a:ext>
            </a:extLst>
          </p:cNvPr>
          <p:cNvSpPr/>
          <p:nvPr/>
        </p:nvSpPr>
        <p:spPr>
          <a:xfrm>
            <a:off x="4705063" y="2388884"/>
            <a:ext cx="3514775" cy="365750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02579A-66CA-618D-13F7-C1C3D0BD5AB0}"/>
              </a:ext>
            </a:extLst>
          </p:cNvPr>
          <p:cNvSpPr/>
          <p:nvPr/>
        </p:nvSpPr>
        <p:spPr>
          <a:xfrm>
            <a:off x="8434572" y="2382268"/>
            <a:ext cx="3313769" cy="455469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4960F-DD25-74E2-22D9-1873425E1810}"/>
              </a:ext>
            </a:extLst>
          </p:cNvPr>
          <p:cNvSpPr/>
          <p:nvPr/>
        </p:nvSpPr>
        <p:spPr>
          <a:xfrm>
            <a:off x="1446019" y="4817419"/>
            <a:ext cx="3025210" cy="846389"/>
          </a:xfrm>
          <a:prstGeom prst="rect">
            <a:avLst/>
          </a:prstGeom>
          <a:solidFill>
            <a:srgbClr val="FFE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FF93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552B3C-813D-2EAE-A8FE-9FA2A1E9F6E3}"/>
              </a:ext>
            </a:extLst>
          </p:cNvPr>
          <p:cNvSpPr/>
          <p:nvPr/>
        </p:nvSpPr>
        <p:spPr>
          <a:xfrm>
            <a:off x="4726617" y="4816143"/>
            <a:ext cx="3524806" cy="806962"/>
          </a:xfrm>
          <a:prstGeom prst="rect">
            <a:avLst/>
          </a:prstGeom>
          <a:solidFill>
            <a:srgbClr val="FFE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FF93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2CC32A-18E1-C3C3-233A-4F15C1DDB1DF}"/>
              </a:ext>
            </a:extLst>
          </p:cNvPr>
          <p:cNvSpPr/>
          <p:nvPr/>
        </p:nvSpPr>
        <p:spPr>
          <a:xfrm>
            <a:off x="8435417" y="4811823"/>
            <a:ext cx="3308697" cy="808847"/>
          </a:xfrm>
          <a:prstGeom prst="rect">
            <a:avLst/>
          </a:prstGeom>
          <a:solidFill>
            <a:srgbClr val="FFE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rgbClr val="FF93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28A05B-3FD8-B5ED-2745-ED29C47A6A69}"/>
              </a:ext>
            </a:extLst>
          </p:cNvPr>
          <p:cNvSpPr/>
          <p:nvPr/>
        </p:nvSpPr>
        <p:spPr>
          <a:xfrm>
            <a:off x="1436646" y="5716150"/>
            <a:ext cx="3024285" cy="633637"/>
          </a:xfrm>
          <a:prstGeom prst="rect">
            <a:avLst/>
          </a:prstGeom>
          <a:solidFill>
            <a:srgbClr val="BAF2FF"/>
          </a:solidFill>
          <a:ln>
            <a:solidFill>
              <a:srgbClr val="BA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chemeClr val="accent4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CFF028-6828-A691-536B-D3C4B42D0BED}"/>
              </a:ext>
            </a:extLst>
          </p:cNvPr>
          <p:cNvSpPr/>
          <p:nvPr/>
        </p:nvSpPr>
        <p:spPr>
          <a:xfrm>
            <a:off x="4717934" y="5716150"/>
            <a:ext cx="3538108" cy="615681"/>
          </a:xfrm>
          <a:prstGeom prst="rect">
            <a:avLst/>
          </a:prstGeom>
          <a:solidFill>
            <a:srgbClr val="BAF2FF"/>
          </a:solidFill>
          <a:ln>
            <a:solidFill>
              <a:srgbClr val="BA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>
              <a:solidFill>
                <a:schemeClr val="accent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D4C0F7-B791-C940-6758-BD592834E8DD}"/>
              </a:ext>
            </a:extLst>
          </p:cNvPr>
          <p:cNvSpPr/>
          <p:nvPr/>
        </p:nvSpPr>
        <p:spPr>
          <a:xfrm>
            <a:off x="8434110" y="5716150"/>
            <a:ext cx="3308297" cy="586798"/>
          </a:xfrm>
          <a:prstGeom prst="rect">
            <a:avLst/>
          </a:prstGeom>
          <a:solidFill>
            <a:srgbClr val="BAF2FF"/>
          </a:solidFill>
          <a:ln>
            <a:solidFill>
              <a:srgbClr val="BA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accent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8E1C5A-DE66-B1CB-ED60-23B67BB45AB9}"/>
              </a:ext>
            </a:extLst>
          </p:cNvPr>
          <p:cNvSpPr txBox="1"/>
          <p:nvPr/>
        </p:nvSpPr>
        <p:spPr>
          <a:xfrm>
            <a:off x="1419373" y="2401065"/>
            <a:ext cx="301056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Collect internal 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Get external data to complete them (product descriptions, market trends)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38466-002D-C8F2-F932-B7D2F45CF44B}"/>
              </a:ext>
            </a:extLst>
          </p:cNvPr>
          <p:cNvSpPr txBox="1"/>
          <p:nvPr/>
        </p:nvSpPr>
        <p:spPr>
          <a:xfrm>
            <a:off x="1438583" y="3135269"/>
            <a:ext cx="306758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Collaborate with business and marketing teams to </a:t>
            </a:r>
            <a:r>
              <a:rPr lang="en-FR" sz="1200" b="1"/>
              <a:t>understand the objectives and expectations</a:t>
            </a:r>
            <a:r>
              <a:rPr lang="en-FR" sz="1200"/>
              <a:t> for the recommendation system + analysis of the existing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Gather insights on KPIs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FBD09-5715-BD58-0ED8-D058442D63F2}"/>
              </a:ext>
            </a:extLst>
          </p:cNvPr>
          <p:cNvSpPr txBox="1"/>
          <p:nvPr/>
        </p:nvSpPr>
        <p:spPr>
          <a:xfrm>
            <a:off x="1451390" y="4259223"/>
            <a:ext cx="303264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Perform </a:t>
            </a:r>
            <a:r>
              <a:rPr lang="en-FR" sz="1200" b="1"/>
              <a:t>exploratory analysis</a:t>
            </a:r>
            <a:r>
              <a:rPr lang="en-FR" sz="1200"/>
              <a:t> (EDA) of the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F402DF-7D56-9B63-832F-309C609C8D48}"/>
              </a:ext>
            </a:extLst>
          </p:cNvPr>
          <p:cNvSpPr txBox="1"/>
          <p:nvPr/>
        </p:nvSpPr>
        <p:spPr>
          <a:xfrm>
            <a:off x="4711735" y="2451720"/>
            <a:ext cx="266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Create a baseline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FR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722FE5-1F89-52C3-C6D8-32DF0C21C963}"/>
              </a:ext>
            </a:extLst>
          </p:cNvPr>
          <p:cNvSpPr txBox="1"/>
          <p:nvPr/>
        </p:nvSpPr>
        <p:spPr>
          <a:xfrm>
            <a:off x="4733559" y="2945932"/>
            <a:ext cx="32995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Create</a:t>
            </a:r>
            <a:r>
              <a:rPr lang="en-FR" sz="1200" b="1"/>
              <a:t> different models</a:t>
            </a:r>
            <a:r>
              <a:rPr lang="en-FR" sz="1200"/>
              <a:t> and compare their performances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63253D-53AA-BEFF-4742-F6C5961E4CAD}"/>
              </a:ext>
            </a:extLst>
          </p:cNvPr>
          <p:cNvSpPr txBox="1"/>
          <p:nvPr/>
        </p:nvSpPr>
        <p:spPr>
          <a:xfrm>
            <a:off x="4718993" y="3383856"/>
            <a:ext cx="36422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Choose the most performant model and improve it on an iterative way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12EA18-27FA-66B2-1416-24B4157B7788}"/>
              </a:ext>
            </a:extLst>
          </p:cNvPr>
          <p:cNvSpPr txBox="1"/>
          <p:nvPr/>
        </p:nvSpPr>
        <p:spPr>
          <a:xfrm>
            <a:off x="4713507" y="4195057"/>
            <a:ext cx="34998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 err="1"/>
              <a:t>Evaluate</a:t>
            </a:r>
            <a:r>
              <a:rPr lang="en-FR" sz="1200"/>
              <a:t> </a:t>
            </a:r>
            <a:r>
              <a:rPr lang="en-FR" sz="1200" err="1"/>
              <a:t>the</a:t>
            </a:r>
            <a:r>
              <a:rPr lang="en-FR" sz="1200"/>
              <a:t> </a:t>
            </a:r>
            <a:r>
              <a:rPr lang="en-FR" sz="1200" err="1"/>
              <a:t>performances</a:t>
            </a:r>
            <a:r>
              <a:rPr lang="en-FR" sz="1200"/>
              <a:t> of </a:t>
            </a:r>
            <a:r>
              <a:rPr lang="en-FR" sz="1200" err="1"/>
              <a:t>the</a:t>
            </a:r>
            <a:r>
              <a:rPr lang="en-FR" sz="1200"/>
              <a:t> </a:t>
            </a:r>
            <a:r>
              <a:rPr lang="en-FR" sz="1200" err="1"/>
              <a:t>models</a:t>
            </a:r>
            <a:r>
              <a:rPr lang="en-FR" sz="1200"/>
              <a:t> </a:t>
            </a:r>
            <a:r>
              <a:rPr lang="en-FR" sz="1200" err="1"/>
              <a:t>using</a:t>
            </a:r>
            <a:r>
              <a:rPr lang="en-FR" sz="1200"/>
              <a:t> </a:t>
            </a:r>
            <a:r>
              <a:rPr lang="en-FR" sz="1200" b="1" err="1"/>
              <a:t>recall</a:t>
            </a:r>
            <a:r>
              <a:rPr lang="en-FR" sz="1200" b="1"/>
              <a:t> </a:t>
            </a:r>
            <a:r>
              <a:rPr lang="en-FR" sz="1200" b="1" err="1"/>
              <a:t>as</a:t>
            </a:r>
            <a:r>
              <a:rPr lang="en-FR" sz="1200" b="1"/>
              <a:t> </a:t>
            </a:r>
            <a:r>
              <a:rPr lang="en-FR" sz="1200" b="1" err="1"/>
              <a:t>metric</a:t>
            </a:r>
            <a:endParaRPr lang="ko-KR" altLang="en-US" sz="1200" b="1" err="1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FR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87EB4C-6B63-9CDB-7F98-A37E63CEAA6A}"/>
              </a:ext>
            </a:extLst>
          </p:cNvPr>
          <p:cNvSpPr/>
          <p:nvPr/>
        </p:nvSpPr>
        <p:spPr>
          <a:xfrm>
            <a:off x="8434636" y="2861475"/>
            <a:ext cx="3320326" cy="1368132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/>
            <a:endParaRPr lang="en-US" sz="1200">
              <a:solidFill>
                <a:srgbClr val="000000"/>
              </a:solidFill>
              <a:cs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5CCF55-D4CD-4677-0DB7-3B6504BA5343}"/>
              </a:ext>
            </a:extLst>
          </p:cNvPr>
          <p:cNvSpPr txBox="1"/>
          <p:nvPr/>
        </p:nvSpPr>
        <p:spPr>
          <a:xfrm>
            <a:off x="8439545" y="3777759"/>
            <a:ext cx="338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Implement KPIs for tracking recommendation effectiveness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336E52-FB6E-E95F-282D-BEF6D4BD2FF6}"/>
              </a:ext>
            </a:extLst>
          </p:cNvPr>
          <p:cNvSpPr txBox="1"/>
          <p:nvPr/>
        </p:nvSpPr>
        <p:spPr>
          <a:xfrm>
            <a:off x="8439546" y="3620994"/>
            <a:ext cx="1990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Integrate frontend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D5CE23-134B-DE19-0A60-53E70E138EFD}"/>
              </a:ext>
            </a:extLst>
          </p:cNvPr>
          <p:cNvSpPr txBox="1"/>
          <p:nvPr/>
        </p:nvSpPr>
        <p:spPr>
          <a:xfrm>
            <a:off x="8411781" y="2387478"/>
            <a:ext cx="341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Test of the model: A/B test against baseline recommendations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321C2D-DDA1-D617-C109-042BF510B78D}"/>
              </a:ext>
            </a:extLst>
          </p:cNvPr>
          <p:cNvSpPr txBox="1"/>
          <p:nvPr/>
        </p:nvSpPr>
        <p:spPr>
          <a:xfrm>
            <a:off x="8426040" y="4273395"/>
            <a:ext cx="3360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Conduct user acceptance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Automate retraining based on user feedback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D4D8A-44F4-EEB1-E736-488B1B8E736A}"/>
              </a:ext>
            </a:extLst>
          </p:cNvPr>
          <p:cNvSpPr txBox="1"/>
          <p:nvPr/>
        </p:nvSpPr>
        <p:spPr>
          <a:xfrm>
            <a:off x="8427495" y="5772425"/>
            <a:ext cx="322207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Deployed </a:t>
            </a:r>
            <a:r>
              <a:rPr lang="en-FR" sz="1200" b="1"/>
              <a:t>recommendation API</a:t>
            </a:r>
            <a:endParaRPr lang="fr-FR" sz="12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 b="1"/>
              <a:t>Monitoring Dashboard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B40379-F869-3B9D-EE73-E16CD8BE4188}"/>
              </a:ext>
            </a:extLst>
          </p:cNvPr>
          <p:cNvSpPr txBox="1"/>
          <p:nvPr/>
        </p:nvSpPr>
        <p:spPr>
          <a:xfrm>
            <a:off x="8436830" y="4887619"/>
            <a:ext cx="323731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 b="1"/>
              <a:t>Deploy a cloud-based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Set up monitoring and logging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Automate CI/CD deployment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455CCB-B719-CF03-EE55-8E068EEDC733}"/>
              </a:ext>
            </a:extLst>
          </p:cNvPr>
          <p:cNvSpPr txBox="1"/>
          <p:nvPr/>
        </p:nvSpPr>
        <p:spPr>
          <a:xfrm>
            <a:off x="4716436" y="4811823"/>
            <a:ext cx="3636873" cy="85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Develop and train models (collaborative filtering, ALS, deep learning models)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Compare performances using evaluation metrics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Optimize and validate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D476F1-CC30-CFD9-7837-5A1CCC7D9587}"/>
              </a:ext>
            </a:extLst>
          </p:cNvPr>
          <p:cNvSpPr txBox="1"/>
          <p:nvPr/>
        </p:nvSpPr>
        <p:spPr>
          <a:xfrm>
            <a:off x="4716436" y="5683860"/>
            <a:ext cx="35047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Baseline model  and model comparison reports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Performance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Evaluation report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A1936C-CE80-4993-713F-495E1485C1AD}"/>
              </a:ext>
            </a:extLst>
          </p:cNvPr>
          <p:cNvSpPr txBox="1"/>
          <p:nvPr/>
        </p:nvSpPr>
        <p:spPr>
          <a:xfrm>
            <a:off x="1438583" y="5684834"/>
            <a:ext cx="2422625" cy="666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Data inventory report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Stakeholder insights report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Data summary presentation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CBB216-623D-B867-5D58-BE6617AF47B8}"/>
              </a:ext>
            </a:extLst>
          </p:cNvPr>
          <p:cNvSpPr txBox="1"/>
          <p:nvPr/>
        </p:nvSpPr>
        <p:spPr>
          <a:xfrm>
            <a:off x="1438583" y="4811823"/>
            <a:ext cx="3075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Data collection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Stakeholder interviews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Data cleaning and 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/>
              <a:t>Initial Data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2CBEB-EA97-660C-55A1-BB34ACF2484A}"/>
              </a:ext>
            </a:extLst>
          </p:cNvPr>
          <p:cNvSpPr txBox="1"/>
          <p:nvPr/>
        </p:nvSpPr>
        <p:spPr>
          <a:xfrm>
            <a:off x="8434691" y="2816350"/>
            <a:ext cx="329952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GB" sz="1200"/>
              <a:t>Implement CI/CD pipeline and API endpoints</a:t>
            </a:r>
            <a:r>
              <a:rPr lang="en-US" sz="1200">
                <a:solidFill>
                  <a:srgbClr val="FFFFFF"/>
                </a:solidFill>
              </a:rPr>
              <a:t> </a:t>
            </a:r>
            <a:endParaRPr lang="en-US" sz="1200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 sz="1200"/>
              <a:t>Set up cloud-based or on-premise infrastructure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1390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57EDF-B68E-72E6-84F0-58686F1A3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92D56418-3129-26B4-C142-29F9994DD01A}"/>
              </a:ext>
            </a:extLst>
          </p:cNvPr>
          <p:cNvSpPr/>
          <p:nvPr/>
        </p:nvSpPr>
        <p:spPr>
          <a:xfrm>
            <a:off x="913691" y="5430677"/>
            <a:ext cx="10410943" cy="141557"/>
          </a:xfrm>
          <a:prstGeom prst="rect">
            <a:avLst/>
          </a:prstGeom>
          <a:solidFill>
            <a:srgbClr val="FFFB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937B60-DAF2-C223-4A7B-C917715ACAE7}"/>
              </a:ext>
            </a:extLst>
          </p:cNvPr>
          <p:cNvSpPr/>
          <p:nvPr/>
        </p:nvSpPr>
        <p:spPr>
          <a:xfrm>
            <a:off x="1660088" y="1840253"/>
            <a:ext cx="8480607" cy="2856896"/>
          </a:xfrm>
          <a:prstGeom prst="rect">
            <a:avLst/>
          </a:prstGeom>
          <a:solidFill>
            <a:srgbClr val="FFFB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2CC75B-31FF-7715-31CE-67A4D811CEC4}"/>
              </a:ext>
            </a:extLst>
          </p:cNvPr>
          <p:cNvSpPr/>
          <p:nvPr/>
        </p:nvSpPr>
        <p:spPr>
          <a:xfrm>
            <a:off x="6731857" y="4170105"/>
            <a:ext cx="4441637" cy="844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6BFF85-2C0F-DB4D-8AEC-9D6DC2BF1F16}"/>
              </a:ext>
            </a:extLst>
          </p:cNvPr>
          <p:cNvSpPr/>
          <p:nvPr/>
        </p:nvSpPr>
        <p:spPr>
          <a:xfrm>
            <a:off x="3548750" y="3121681"/>
            <a:ext cx="4576744" cy="573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8E1C84-E396-5EF9-75F0-E51673381C66}"/>
              </a:ext>
            </a:extLst>
          </p:cNvPr>
          <p:cNvSpPr/>
          <p:nvPr/>
        </p:nvSpPr>
        <p:spPr>
          <a:xfrm>
            <a:off x="906860" y="2089468"/>
            <a:ext cx="2849623" cy="629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E58F7-3187-67CB-07D2-A6241C5A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05" y="365125"/>
            <a:ext cx="10515600" cy="1325563"/>
          </a:xfrm>
        </p:spPr>
        <p:txBody>
          <a:bodyPr/>
          <a:lstStyle/>
          <a:p>
            <a:r>
              <a:rPr lang="en-GB"/>
              <a:t>A mission over 3 months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AE73AB-25DA-53DB-46DB-0E4CD8BF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3B6BA1-10B9-50AA-4453-69575068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0CC5E248-7664-AAC6-7569-A2C084C295B5}"/>
              </a:ext>
            </a:extLst>
          </p:cNvPr>
          <p:cNvSpPr/>
          <p:nvPr/>
        </p:nvSpPr>
        <p:spPr>
          <a:xfrm>
            <a:off x="908442" y="1612971"/>
            <a:ext cx="3035212" cy="468326"/>
          </a:xfrm>
          <a:prstGeom prst="homePlate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8AA88598-B81F-A886-FEA6-6DBFBE9B47CC}"/>
              </a:ext>
            </a:extLst>
          </p:cNvPr>
          <p:cNvSpPr/>
          <p:nvPr/>
        </p:nvSpPr>
        <p:spPr>
          <a:xfrm>
            <a:off x="3555736" y="2670624"/>
            <a:ext cx="4792651" cy="448289"/>
          </a:xfrm>
          <a:prstGeom prst="homePlate">
            <a:avLst/>
          </a:prstGeom>
          <a:solidFill>
            <a:srgbClr val="24C76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846F32C6-4B42-27F8-A071-39FF5AEC9AF0}"/>
              </a:ext>
            </a:extLst>
          </p:cNvPr>
          <p:cNvSpPr/>
          <p:nvPr/>
        </p:nvSpPr>
        <p:spPr>
          <a:xfrm>
            <a:off x="6717225" y="3692028"/>
            <a:ext cx="4603501" cy="480715"/>
          </a:xfrm>
          <a:prstGeom prst="homePlat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82280036-7A4B-F772-DADA-A83EC1D61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4756" y="3690566"/>
            <a:ext cx="346954" cy="363166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6C9D1A3D-B048-B199-24C7-0B18F64AB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6186" y="2676930"/>
            <a:ext cx="368570" cy="357762"/>
          </a:xfrm>
          <a:prstGeom prst="rect">
            <a:avLst/>
          </a:prstGeom>
        </p:spPr>
      </p:pic>
      <p:pic>
        <p:nvPicPr>
          <p:cNvPr id="20" name="Graphic 19" descr="Badge 1 with solid fill">
            <a:extLst>
              <a:ext uri="{FF2B5EF4-FFF2-40B4-BE49-F238E27FC236}">
                <a16:creationId xmlns:a16="http://schemas.microsoft.com/office/drawing/2014/main" id="{03119A9D-C735-1491-113C-2EC116D95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869" y="1625464"/>
            <a:ext cx="330741" cy="33074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27A99B-E6C6-0536-498F-0EAD93EAB12E}"/>
              </a:ext>
            </a:extLst>
          </p:cNvPr>
          <p:cNvSpPr txBox="1">
            <a:spLocks/>
          </p:cNvSpPr>
          <p:nvPr/>
        </p:nvSpPr>
        <p:spPr>
          <a:xfrm>
            <a:off x="1482710" y="1690149"/>
            <a:ext cx="1982835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>
                <a:ea typeface="맑은 고딕"/>
              </a:rPr>
              <a:t>Collect and explore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F1A667C-F71B-CDC5-8635-D281FA1DF356}"/>
              </a:ext>
            </a:extLst>
          </p:cNvPr>
          <p:cNvSpPr txBox="1">
            <a:spLocks/>
          </p:cNvSpPr>
          <p:nvPr/>
        </p:nvSpPr>
        <p:spPr>
          <a:xfrm>
            <a:off x="7238242" y="3738362"/>
            <a:ext cx="4122919" cy="28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>
                <a:ea typeface="맑은 고딕"/>
              </a:rPr>
              <a:t>Implement and industrialize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F07B113-98AA-AD4C-E927-C76D15162F5D}"/>
              </a:ext>
            </a:extLst>
          </p:cNvPr>
          <p:cNvSpPr txBox="1">
            <a:spLocks/>
          </p:cNvSpPr>
          <p:nvPr/>
        </p:nvSpPr>
        <p:spPr>
          <a:xfrm>
            <a:off x="4109178" y="2733170"/>
            <a:ext cx="4122919" cy="28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>
                <a:ea typeface="맑은 고딕"/>
              </a:rPr>
              <a:t>Test and assess feasibility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FCCAFD84-9700-4190-4EEF-F4D28907EFBE}"/>
              </a:ext>
            </a:extLst>
          </p:cNvPr>
          <p:cNvSpPr/>
          <p:nvPr/>
        </p:nvSpPr>
        <p:spPr>
          <a:xfrm>
            <a:off x="2125849" y="5413217"/>
            <a:ext cx="212216" cy="203648"/>
          </a:xfrm>
          <a:prstGeom prst="diamond">
            <a:avLst/>
          </a:pr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A245B206-DC11-8B2E-F71C-BF7FF6FA78D4}"/>
              </a:ext>
            </a:extLst>
          </p:cNvPr>
          <p:cNvSpPr/>
          <p:nvPr/>
        </p:nvSpPr>
        <p:spPr>
          <a:xfrm>
            <a:off x="1163892" y="5353771"/>
            <a:ext cx="320300" cy="322540"/>
          </a:xfrm>
          <a:prstGeom prst="diamond">
            <a:avLst/>
          </a:prstGeom>
          <a:solidFill>
            <a:srgbClr val="BAF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ABFA7B8-AC11-B697-68C4-BA55755D4ADD}"/>
              </a:ext>
            </a:extLst>
          </p:cNvPr>
          <p:cNvSpPr txBox="1">
            <a:spLocks/>
          </p:cNvSpPr>
          <p:nvPr/>
        </p:nvSpPr>
        <p:spPr>
          <a:xfrm>
            <a:off x="1007136" y="5805489"/>
            <a:ext cx="739856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i="1">
                <a:ea typeface="맑은 고딕"/>
              </a:rPr>
              <a:t>Kick-off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8078E356-2AE0-244F-89A3-A72E304D1B4A}"/>
              </a:ext>
            </a:extLst>
          </p:cNvPr>
          <p:cNvSpPr/>
          <p:nvPr/>
        </p:nvSpPr>
        <p:spPr>
          <a:xfrm>
            <a:off x="10880742" y="5353771"/>
            <a:ext cx="320300" cy="322540"/>
          </a:xfrm>
          <a:prstGeom prst="diamond">
            <a:avLst/>
          </a:prstGeom>
          <a:solidFill>
            <a:srgbClr val="BAF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CAF0531-5E73-2D06-7295-E9815BF23DE8}"/>
              </a:ext>
            </a:extLst>
          </p:cNvPr>
          <p:cNvSpPr txBox="1">
            <a:spLocks/>
          </p:cNvSpPr>
          <p:nvPr/>
        </p:nvSpPr>
        <p:spPr>
          <a:xfrm>
            <a:off x="10388924" y="5818999"/>
            <a:ext cx="1312706" cy="467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i="1">
                <a:ea typeface="맑은 고딕"/>
              </a:rPr>
              <a:t>Model deployed and industrialized</a:t>
            </a:r>
          </a:p>
          <a:p>
            <a:endParaRPr lang="fr-FR" sz="1200">
              <a:ea typeface="맑은 고딕"/>
              <a:cs typeface="+mn-lt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06CAD1AD-D8FC-BF97-0688-6587581DFCFF}"/>
              </a:ext>
            </a:extLst>
          </p:cNvPr>
          <p:cNvSpPr/>
          <p:nvPr/>
        </p:nvSpPr>
        <p:spPr>
          <a:xfrm>
            <a:off x="3833594" y="5353771"/>
            <a:ext cx="320300" cy="322540"/>
          </a:xfrm>
          <a:prstGeom prst="diamond">
            <a:avLst/>
          </a:prstGeom>
          <a:solidFill>
            <a:srgbClr val="BAF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9B4BD92-DC74-2393-616E-C9AE7CA6BC62}"/>
              </a:ext>
            </a:extLst>
          </p:cNvPr>
          <p:cNvSpPr txBox="1">
            <a:spLocks/>
          </p:cNvSpPr>
          <p:nvPr/>
        </p:nvSpPr>
        <p:spPr>
          <a:xfrm>
            <a:off x="3399255" y="5802786"/>
            <a:ext cx="1139771" cy="43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i="1">
                <a:ea typeface="맑은 고딕"/>
              </a:rPr>
              <a:t>Test of a 1st model </a:t>
            </a: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F205497F-F5C6-1AE5-6515-7B403BCDF7EA}"/>
              </a:ext>
            </a:extLst>
          </p:cNvPr>
          <p:cNvSpPr/>
          <p:nvPr/>
        </p:nvSpPr>
        <p:spPr>
          <a:xfrm>
            <a:off x="7357168" y="5353771"/>
            <a:ext cx="320300" cy="322540"/>
          </a:xfrm>
          <a:prstGeom prst="diamond">
            <a:avLst/>
          </a:prstGeom>
          <a:solidFill>
            <a:srgbClr val="BAF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11CA177-D2C3-7EBB-0A59-610086EA7D6E}"/>
              </a:ext>
            </a:extLst>
          </p:cNvPr>
          <p:cNvSpPr txBox="1">
            <a:spLocks/>
          </p:cNvSpPr>
          <p:nvPr/>
        </p:nvSpPr>
        <p:spPr>
          <a:xfrm>
            <a:off x="7004876" y="5818999"/>
            <a:ext cx="1134367" cy="375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i="1">
                <a:ea typeface="맑은 고딕"/>
              </a:rPr>
              <a:t>Final model chosen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AE6B14F-2238-9975-FB0A-A0150C50AE60}"/>
              </a:ext>
            </a:extLst>
          </p:cNvPr>
          <p:cNvSpPr txBox="1">
            <a:spLocks/>
          </p:cNvSpPr>
          <p:nvPr/>
        </p:nvSpPr>
        <p:spPr>
          <a:xfrm>
            <a:off x="1863956" y="5805489"/>
            <a:ext cx="739856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i="1">
                <a:ea typeface="맑은 고딕"/>
              </a:rPr>
              <a:t>Weekly meeting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6BABA3AD-D49A-AE98-A8E0-659F81BEB184}"/>
              </a:ext>
            </a:extLst>
          </p:cNvPr>
          <p:cNvSpPr/>
          <p:nvPr/>
        </p:nvSpPr>
        <p:spPr>
          <a:xfrm>
            <a:off x="2979722" y="5413217"/>
            <a:ext cx="212216" cy="203648"/>
          </a:xfrm>
          <a:prstGeom prst="diamond">
            <a:avLst/>
          </a:pr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88D8EA4-9FCB-7EFA-DFE1-23D600AE1500}"/>
              </a:ext>
            </a:extLst>
          </p:cNvPr>
          <p:cNvSpPr txBox="1">
            <a:spLocks/>
          </p:cNvSpPr>
          <p:nvPr/>
        </p:nvSpPr>
        <p:spPr>
          <a:xfrm>
            <a:off x="2677542" y="5802787"/>
            <a:ext cx="739856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i="1">
                <a:ea typeface="맑은 고딕"/>
              </a:rPr>
              <a:t>Weekly meeting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A8D63559-651B-2419-4AEB-733B1C3045FE}"/>
              </a:ext>
            </a:extLst>
          </p:cNvPr>
          <p:cNvSpPr/>
          <p:nvPr/>
        </p:nvSpPr>
        <p:spPr>
          <a:xfrm>
            <a:off x="4795551" y="5413217"/>
            <a:ext cx="212216" cy="203648"/>
          </a:xfrm>
          <a:prstGeom prst="diamond">
            <a:avLst/>
          </a:pr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B91373B-8D08-4BDB-B7A3-6E00F0124BBC}"/>
              </a:ext>
            </a:extLst>
          </p:cNvPr>
          <p:cNvSpPr txBox="1">
            <a:spLocks/>
          </p:cNvSpPr>
          <p:nvPr/>
        </p:nvSpPr>
        <p:spPr>
          <a:xfrm>
            <a:off x="4607353" y="5802787"/>
            <a:ext cx="739856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i="1">
                <a:ea typeface="맑은 고딕"/>
              </a:rPr>
              <a:t>Weekly meeting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4A24C40E-F731-6BC4-7638-88070055B7CA}"/>
              </a:ext>
            </a:extLst>
          </p:cNvPr>
          <p:cNvSpPr/>
          <p:nvPr/>
        </p:nvSpPr>
        <p:spPr>
          <a:xfrm>
            <a:off x="5649423" y="5413217"/>
            <a:ext cx="212216" cy="203648"/>
          </a:xfrm>
          <a:prstGeom prst="diamond">
            <a:avLst/>
          </a:pr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4F4F495-0464-DDE9-CD36-E3BD84E1C472}"/>
              </a:ext>
            </a:extLst>
          </p:cNvPr>
          <p:cNvSpPr txBox="1">
            <a:spLocks/>
          </p:cNvSpPr>
          <p:nvPr/>
        </p:nvSpPr>
        <p:spPr>
          <a:xfrm>
            <a:off x="5399322" y="5805489"/>
            <a:ext cx="739856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i="1">
                <a:ea typeface="맑은 고딕"/>
              </a:rPr>
              <a:t>Weekly meeting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DA3FED22-C53F-8F43-6A87-6815A3C5D7E8}"/>
              </a:ext>
            </a:extLst>
          </p:cNvPr>
          <p:cNvSpPr/>
          <p:nvPr/>
        </p:nvSpPr>
        <p:spPr>
          <a:xfrm>
            <a:off x="6503296" y="5413217"/>
            <a:ext cx="212216" cy="203648"/>
          </a:xfrm>
          <a:prstGeom prst="diamond">
            <a:avLst/>
          </a:pr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9DF8256-8850-5D2E-76E7-4481411242C5}"/>
              </a:ext>
            </a:extLst>
          </p:cNvPr>
          <p:cNvSpPr txBox="1">
            <a:spLocks/>
          </p:cNvSpPr>
          <p:nvPr/>
        </p:nvSpPr>
        <p:spPr>
          <a:xfrm>
            <a:off x="6266951" y="5816298"/>
            <a:ext cx="739856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i="1">
                <a:ea typeface="맑은 고딕"/>
              </a:rPr>
              <a:t>Weekly meeting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52" name="Diamond 51">
            <a:extLst>
              <a:ext uri="{FF2B5EF4-FFF2-40B4-BE49-F238E27FC236}">
                <a16:creationId xmlns:a16="http://schemas.microsoft.com/office/drawing/2014/main" id="{EA371F99-1111-0E50-FE54-C5498A821B01}"/>
              </a:ext>
            </a:extLst>
          </p:cNvPr>
          <p:cNvSpPr/>
          <p:nvPr/>
        </p:nvSpPr>
        <p:spPr>
          <a:xfrm>
            <a:off x="8319125" y="5413217"/>
            <a:ext cx="212216" cy="203648"/>
          </a:xfrm>
          <a:prstGeom prst="diamond">
            <a:avLst/>
          </a:pr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73A8A4C-ABC5-9F1D-255A-0ADD58BA407A}"/>
              </a:ext>
            </a:extLst>
          </p:cNvPr>
          <p:cNvSpPr txBox="1">
            <a:spLocks/>
          </p:cNvSpPr>
          <p:nvPr/>
        </p:nvSpPr>
        <p:spPr>
          <a:xfrm>
            <a:off x="8056251" y="5805489"/>
            <a:ext cx="739856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i="1">
                <a:ea typeface="맑은 고딕"/>
              </a:rPr>
              <a:t>Weekly meeting</a:t>
            </a:r>
            <a:endParaRPr lang="en-US"/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7FBCCB44-5DB0-F36A-371E-DC5ED2307296}"/>
              </a:ext>
            </a:extLst>
          </p:cNvPr>
          <p:cNvSpPr/>
          <p:nvPr/>
        </p:nvSpPr>
        <p:spPr>
          <a:xfrm>
            <a:off x="9172998" y="5413217"/>
            <a:ext cx="212216" cy="203648"/>
          </a:xfrm>
          <a:prstGeom prst="diamond">
            <a:avLst/>
          </a:prstGeom>
          <a:solidFill>
            <a:srgbClr val="009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262FA63-E2AB-46BB-ADA1-1C8E731A4BF0}"/>
              </a:ext>
            </a:extLst>
          </p:cNvPr>
          <p:cNvSpPr txBox="1">
            <a:spLocks/>
          </p:cNvSpPr>
          <p:nvPr/>
        </p:nvSpPr>
        <p:spPr>
          <a:xfrm>
            <a:off x="8950901" y="5805489"/>
            <a:ext cx="739856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i="1">
                <a:ea typeface="맑은 고딕"/>
              </a:rPr>
              <a:t>Weekly meeting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63DBBC24-8582-7641-CECB-D3DAE1CDF663}"/>
              </a:ext>
            </a:extLst>
          </p:cNvPr>
          <p:cNvSpPr/>
          <p:nvPr/>
        </p:nvSpPr>
        <p:spPr>
          <a:xfrm>
            <a:off x="10026870" y="5413217"/>
            <a:ext cx="212216" cy="203648"/>
          </a:xfrm>
          <a:prstGeom prst="diamond">
            <a:avLst/>
          </a:prstGeom>
          <a:solidFill>
            <a:srgbClr val="009846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44E4C1C4-06DC-0EB0-4B6B-69E39B097A44}"/>
              </a:ext>
            </a:extLst>
          </p:cNvPr>
          <p:cNvSpPr txBox="1">
            <a:spLocks/>
          </p:cNvSpPr>
          <p:nvPr/>
        </p:nvSpPr>
        <p:spPr>
          <a:xfrm>
            <a:off x="9764487" y="5805489"/>
            <a:ext cx="739856" cy="31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i="1">
                <a:ea typeface="맑은 고딕"/>
              </a:rPr>
              <a:t>Weekly meeting</a:t>
            </a: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E195BB93-8F99-F265-BA43-C4849DF9DF8C}"/>
              </a:ext>
            </a:extLst>
          </p:cNvPr>
          <p:cNvSpPr txBox="1">
            <a:spLocks/>
          </p:cNvSpPr>
          <p:nvPr/>
        </p:nvSpPr>
        <p:spPr>
          <a:xfrm>
            <a:off x="898257" y="2066863"/>
            <a:ext cx="2874536" cy="656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US" altLang="ko-KR" sz="1200">
                <a:ea typeface="맑은 고딕"/>
              </a:rPr>
              <a:t>Collect, clean and explore data</a:t>
            </a:r>
            <a:endParaRPr lang="en-US"/>
          </a:p>
          <a:p>
            <a:pPr marL="171450" indent="-171450"/>
            <a:r>
              <a:rPr lang="en-US" altLang="ko-KR" sz="1200">
                <a:ea typeface="맑은 고딕"/>
                <a:cs typeface="+mn-lt"/>
              </a:rPr>
              <a:t>Exchange with stakeholders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0DAA6D7-0A6B-7777-4FE9-02DA4586278F}"/>
              </a:ext>
            </a:extLst>
          </p:cNvPr>
          <p:cNvSpPr txBox="1">
            <a:spLocks/>
          </p:cNvSpPr>
          <p:nvPr/>
        </p:nvSpPr>
        <p:spPr>
          <a:xfrm>
            <a:off x="3563344" y="3116871"/>
            <a:ext cx="4576876" cy="986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US" altLang="ko-KR" sz="1200">
                <a:ea typeface="맑은 고딕"/>
              </a:rPr>
              <a:t>Create some models and compare them </a:t>
            </a:r>
            <a:endParaRPr lang="en-US">
              <a:ea typeface="맑은 고딕"/>
              <a:cs typeface="+mn-lt"/>
            </a:endParaRPr>
          </a:p>
          <a:p>
            <a:pPr marL="171450" indent="-171450"/>
            <a:r>
              <a:rPr lang="en-US" altLang="ko-KR" sz="1200">
                <a:ea typeface="맑은 고딕"/>
                <a:cs typeface="+mn-lt"/>
              </a:rPr>
              <a:t>Improve them on an iterative way </a:t>
            </a:r>
          </a:p>
          <a:p>
            <a:pPr marL="0" indent="0">
              <a:buNone/>
            </a:pPr>
            <a:endParaRPr lang="en-US" altLang="ko-KR" sz="1200">
              <a:ea typeface="맑은 고딕"/>
              <a:cs typeface="+mn-lt"/>
            </a:endParaRPr>
          </a:p>
          <a:p>
            <a:endParaRPr lang="fr-FR" sz="1200">
              <a:ea typeface="+mn-lt"/>
              <a:cs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7C0AEF-BB7D-A4B9-BBE9-0DABB840DA9C}"/>
              </a:ext>
            </a:extLst>
          </p:cNvPr>
          <p:cNvSpPr txBox="1">
            <a:spLocks/>
          </p:cNvSpPr>
          <p:nvPr/>
        </p:nvSpPr>
        <p:spPr>
          <a:xfrm>
            <a:off x="6730237" y="4165295"/>
            <a:ext cx="4576876" cy="986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US" altLang="ko-KR" sz="1200">
                <a:ea typeface="맑은 고딕"/>
              </a:rPr>
              <a:t>Test</a:t>
            </a:r>
            <a:endParaRPr lang="en-US">
              <a:ea typeface="맑은 고딕"/>
              <a:cs typeface="+mn-lt"/>
            </a:endParaRPr>
          </a:p>
          <a:p>
            <a:pPr marL="171450" indent="-171450"/>
            <a:r>
              <a:rPr lang="en-US" altLang="ko-KR" sz="1200">
                <a:ea typeface="맑은 고딕"/>
                <a:cs typeface="+mn-lt"/>
              </a:rPr>
              <a:t>Implement pipeline </a:t>
            </a:r>
          </a:p>
          <a:p>
            <a:pPr marL="171450" indent="-171450"/>
            <a:r>
              <a:rPr lang="en-US" altLang="ko-KR" sz="1200">
                <a:ea typeface="맑은 고딕"/>
                <a:cs typeface="+mn-lt"/>
              </a:rPr>
              <a:t>Deploy frontend and get user-feedback</a:t>
            </a:r>
          </a:p>
          <a:p>
            <a:pPr marL="0" indent="0">
              <a:buNone/>
            </a:pPr>
            <a:endParaRPr lang="en-US" altLang="ko-KR" sz="1200">
              <a:ea typeface="맑은 고딕"/>
              <a:cs typeface="+mn-lt"/>
            </a:endParaRPr>
          </a:p>
          <a:p>
            <a:endParaRPr lang="fr-FR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348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DD9B-20F9-41B4-D2B3-466B488F4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74A0-0EF9-CB12-459E-E0340F5C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43" y="375152"/>
            <a:ext cx="10535652" cy="1335589"/>
          </a:xfrm>
        </p:spPr>
        <p:txBody>
          <a:bodyPr>
            <a:normAutofit/>
          </a:bodyPr>
          <a:lstStyle/>
          <a:p>
            <a:r>
              <a:rPr lang="en-GB" sz="4000">
                <a:ea typeface="+mj-lt"/>
                <a:cs typeface="+mj-lt"/>
              </a:rPr>
              <a:t>Transforming Raw Data into Actionable Insights</a:t>
            </a:r>
            <a:endParaRPr lang="zh-CN" altLang="en-US" sz="400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6E24A0-A8EB-3BBF-34D0-56E7BF55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43B704-1E0B-8C4D-389C-5A6AAECD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Your Next Purchase – Hackathon – February 2025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809A858-C220-56E3-5B27-78C532B49295}"/>
              </a:ext>
            </a:extLst>
          </p:cNvPr>
          <p:cNvSpPr/>
          <p:nvPr/>
        </p:nvSpPr>
        <p:spPr>
          <a:xfrm>
            <a:off x="7159256" y="3037254"/>
            <a:ext cx="2829975" cy="3197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C9B2891-BF4C-B28B-DDCA-9D5BF8BE72F7}"/>
              </a:ext>
            </a:extLst>
          </p:cNvPr>
          <p:cNvSpPr txBox="1">
            <a:spLocks/>
          </p:cNvSpPr>
          <p:nvPr/>
        </p:nvSpPr>
        <p:spPr>
          <a:xfrm>
            <a:off x="6715338" y="2799629"/>
            <a:ext cx="2695706" cy="16407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>
              <a:ea typeface="+mn-lt"/>
              <a:cs typeface="+mn-lt"/>
            </a:endParaRPr>
          </a:p>
          <a:p>
            <a:pPr marL="0" indent="0">
              <a:buNone/>
            </a:pPr>
            <a:endParaRPr lang="en-GB" sz="16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6196566-746F-C44B-9453-007074C0E670}"/>
              </a:ext>
            </a:extLst>
          </p:cNvPr>
          <p:cNvSpPr/>
          <p:nvPr/>
        </p:nvSpPr>
        <p:spPr>
          <a:xfrm>
            <a:off x="674169" y="2157108"/>
            <a:ext cx="5507433" cy="4081651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D7102D32-F95F-5085-A8D8-D3C6C5EC727F}"/>
              </a:ext>
            </a:extLst>
          </p:cNvPr>
          <p:cNvSpPr/>
          <p:nvPr/>
        </p:nvSpPr>
        <p:spPr>
          <a:xfrm>
            <a:off x="940642" y="2591151"/>
            <a:ext cx="4998124" cy="336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FE4B9D13-A9B5-BEB7-9684-0479E5FE2918}"/>
              </a:ext>
            </a:extLst>
          </p:cNvPr>
          <p:cNvSpPr/>
          <p:nvPr/>
        </p:nvSpPr>
        <p:spPr>
          <a:xfrm>
            <a:off x="5835717" y="2155103"/>
            <a:ext cx="5507433" cy="4081651"/>
          </a:xfrm>
          <a:prstGeom prst="rect">
            <a:avLst/>
          </a:prstGeom>
          <a:solidFill>
            <a:srgbClr val="CEF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200" b="1">
              <a:solidFill>
                <a:srgbClr val="00905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EE74A5-FE1E-8020-A31E-C0DEBF652290}"/>
              </a:ext>
            </a:extLst>
          </p:cNvPr>
          <p:cNvSpPr txBox="1"/>
          <p:nvPr/>
        </p:nvSpPr>
        <p:spPr>
          <a:xfrm>
            <a:off x="6588745" y="2270405"/>
            <a:ext cx="412011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FR" sz="1400" b="1" err="1">
                <a:solidFill>
                  <a:srgbClr val="009846"/>
                </a:solidFill>
              </a:rPr>
              <a:t>Pre-processing</a:t>
            </a:r>
            <a:r>
              <a:rPr lang="en-FR" sz="1400" b="1">
                <a:solidFill>
                  <a:srgbClr val="009846"/>
                </a:solidFill>
              </a:rPr>
              <a:t> steps</a:t>
            </a:r>
            <a:endParaRPr lang="ko-KR" altLang="en-US" sz="1400" b="1">
              <a:solidFill>
                <a:srgbClr val="009846"/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309D3F0-93B5-0F68-888F-55BBA5384A6A}"/>
              </a:ext>
            </a:extLst>
          </p:cNvPr>
          <p:cNvSpPr txBox="1">
            <a:spLocks/>
          </p:cNvSpPr>
          <p:nvPr/>
        </p:nvSpPr>
        <p:spPr>
          <a:xfrm>
            <a:off x="6867738" y="2952029"/>
            <a:ext cx="2695706" cy="16407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>
              <a:ea typeface="+mn-lt"/>
              <a:cs typeface="+mn-lt"/>
            </a:endParaRPr>
          </a:p>
          <a:p>
            <a:pPr marL="0" indent="0">
              <a:buNone/>
            </a:pPr>
            <a:endParaRPr lang="en-GB" sz="1600"/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E4094CAA-07CA-4A5D-CEC1-2D533E09F88B}"/>
              </a:ext>
            </a:extLst>
          </p:cNvPr>
          <p:cNvSpPr/>
          <p:nvPr/>
        </p:nvSpPr>
        <p:spPr>
          <a:xfrm>
            <a:off x="6102190" y="2589146"/>
            <a:ext cx="4998124" cy="336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B279250-BBDE-1FD3-19A4-3AA82EA140BE}"/>
              </a:ext>
            </a:extLst>
          </p:cNvPr>
          <p:cNvSpPr txBox="1">
            <a:spLocks/>
          </p:cNvSpPr>
          <p:nvPr/>
        </p:nvSpPr>
        <p:spPr>
          <a:xfrm>
            <a:off x="6106250" y="2648222"/>
            <a:ext cx="4785415" cy="3246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ea typeface="+mn-lt"/>
                <a:cs typeface="+mn-lt"/>
              </a:rPr>
              <a:t>Remove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ko-KR" altLang="en-US" sz="1200" err="1">
                <a:ea typeface="+mn-lt"/>
                <a:cs typeface="+mn-lt"/>
              </a:rPr>
              <a:t>columns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 b="1">
                <a:ea typeface="+mn-lt"/>
                <a:cs typeface="+mn-lt"/>
              </a:rPr>
              <a:t>Age</a:t>
            </a:r>
            <a:r>
              <a:rPr lang="en-US" altLang="ko-KR" sz="1200">
                <a:ea typeface="+mn-lt"/>
                <a:cs typeface="+mn-lt"/>
              </a:rPr>
              <a:t> (70%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missing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data) &amp; </a:t>
            </a:r>
            <a:r>
              <a:rPr lang="en-US" altLang="ko-KR" sz="1200" b="1">
                <a:ea typeface="+mn-lt"/>
                <a:cs typeface="+mn-lt"/>
              </a:rPr>
              <a:t>Gender</a:t>
            </a:r>
            <a:r>
              <a:rPr lang="en-US" altLang="ko-KR" sz="1200">
                <a:ea typeface="+mn-lt"/>
                <a:cs typeface="+mn-lt"/>
              </a:rPr>
              <a:t> ('C','N','U)</a:t>
            </a:r>
            <a:endParaRPr lang="ko-KR" altLang="en-US" sz="1200">
              <a:ea typeface="+mn-lt"/>
              <a:cs typeface="+mn-lt"/>
            </a:endParaRPr>
          </a:p>
          <a:p>
            <a:r>
              <a:rPr lang="en-US" altLang="ko-KR" sz="1200">
                <a:ea typeface="+mn-lt"/>
                <a:cs typeface="+mn-lt"/>
              </a:rPr>
              <a:t>Merge</a:t>
            </a:r>
            <a:r>
              <a:rPr lang="ko-KR" altLang="en-US" sz="1200" b="1">
                <a:ea typeface="+mn-lt"/>
                <a:cs typeface="+mn-lt"/>
              </a:rPr>
              <a:t> </a:t>
            </a:r>
            <a:r>
              <a:rPr lang="ko-KR" altLang="en-US" sz="1200" err="1">
                <a:ea typeface="+mn-lt"/>
                <a:cs typeface="+mn-lt"/>
              </a:rPr>
              <a:t>datasets</a:t>
            </a:r>
            <a:r>
              <a:rPr lang="ko-KR" altLang="en-US" sz="1200">
                <a:ea typeface="+mn-lt"/>
                <a:cs typeface="+mn-lt"/>
              </a:rPr>
              <a:t>: </a:t>
            </a:r>
            <a:r>
              <a:rPr lang="ko-KR" altLang="en-US" sz="1200" b="1">
                <a:ea typeface="+mn-lt"/>
                <a:cs typeface="+mn-lt"/>
              </a:rPr>
              <a:t>'</a:t>
            </a:r>
            <a:r>
              <a:rPr lang="ko-KR" altLang="en-US" sz="1200" b="1" err="1">
                <a:ea typeface="+mn-lt"/>
                <a:cs typeface="+mn-lt"/>
              </a:rPr>
              <a:t>t</a:t>
            </a:r>
            <a:r>
              <a:rPr lang="en-US" sz="1200" b="1" err="1">
                <a:ea typeface="+mn-lt"/>
                <a:cs typeface="+mn-lt"/>
              </a:rPr>
              <a:t>ransaction</a:t>
            </a:r>
            <a:r>
              <a:rPr lang="en-US" sz="1200" b="1">
                <a:ea typeface="+mn-lt"/>
                <a:cs typeface="+mn-lt"/>
              </a:rPr>
              <a:t>' &amp; </a:t>
            </a:r>
            <a:r>
              <a:rPr lang="en-US" altLang="ko-KR" sz="1200" b="1">
                <a:ea typeface="+mn-lt"/>
                <a:cs typeface="+mn-lt"/>
              </a:rPr>
              <a:t>ClientID</a:t>
            </a:r>
            <a:r>
              <a:rPr lang="ko-KR" altLang="en-US" sz="1200" b="1">
                <a:ea typeface="+mn-lt"/>
                <a:cs typeface="+mn-lt"/>
              </a:rPr>
              <a:t> </a:t>
            </a:r>
            <a:r>
              <a:rPr lang="en-US" altLang="ko-KR" sz="1200" b="1">
                <a:ea typeface="+mn-lt"/>
                <a:cs typeface="+mn-lt"/>
              </a:rPr>
              <a:t>&amp;</a:t>
            </a:r>
            <a:r>
              <a:rPr lang="ko-KR" altLang="en-US" sz="1200" b="1">
                <a:ea typeface="+mn-lt"/>
                <a:cs typeface="+mn-lt"/>
              </a:rPr>
              <a:t> </a:t>
            </a:r>
            <a:r>
              <a:rPr lang="en-US" altLang="ko-KR" sz="1200" b="1" err="1">
                <a:ea typeface="+mn-lt"/>
                <a:cs typeface="+mn-lt"/>
              </a:rPr>
              <a:t>ProductID</a:t>
            </a:r>
            <a:r>
              <a:rPr lang="en-US" altLang="ko-KR" sz="1200">
                <a:ea typeface="+mn-lt"/>
                <a:cs typeface="+mn-lt"/>
              </a:rPr>
              <a:t> (left join)</a:t>
            </a:r>
            <a:endParaRPr lang="ko-KR" alt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Merge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datasets: </a:t>
            </a:r>
            <a:r>
              <a:rPr lang="en-US" altLang="ko-KR" sz="1200" b="1">
                <a:ea typeface="+mn-lt"/>
                <a:cs typeface="+mn-lt"/>
              </a:rPr>
              <a:t>stocks &amp; products</a:t>
            </a:r>
            <a:endParaRPr lang="en-US" sz="1200" b="1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Create </a:t>
            </a:r>
            <a:r>
              <a:rPr lang="en-US" sz="1200" b="1">
                <a:ea typeface="+mn-lt"/>
                <a:cs typeface="+mn-lt"/>
              </a:rPr>
              <a:t>'</a:t>
            </a:r>
            <a:r>
              <a:rPr lang="en-US" sz="1200" b="1" err="1">
                <a:ea typeface="+mn-lt"/>
                <a:cs typeface="+mn-lt"/>
              </a:rPr>
              <a:t>CategoryFamily</a:t>
            </a:r>
            <a:r>
              <a:rPr lang="en-US" sz="1200" b="1">
                <a:ea typeface="+mn-lt"/>
                <a:cs typeface="+mn-lt"/>
              </a:rPr>
              <a:t>'</a:t>
            </a:r>
            <a:r>
              <a:rPr lang="en-US" sz="1200">
                <a:ea typeface="+mn-lt"/>
                <a:cs typeface="+mn-lt"/>
              </a:rPr>
              <a:t> that combine 'Category' and 'FamilyLevel1' </a:t>
            </a:r>
            <a:br>
              <a:rPr lang="en-US" sz="1200">
                <a:ea typeface="+mn-lt"/>
                <a:cs typeface="+mn-lt"/>
              </a:rPr>
            </a:br>
            <a:r>
              <a:rPr lang="en-US" sz="1200">
                <a:ea typeface="+mn-lt"/>
                <a:cs typeface="+mn-lt"/>
              </a:rPr>
              <a:t>(e.g., 'Cycling-Helmet')</a:t>
            </a:r>
          </a:p>
          <a:p>
            <a:r>
              <a:rPr lang="en-US" sz="1200" b="1">
                <a:ea typeface="+mn-lt"/>
                <a:cs typeface="+mn-lt"/>
              </a:rPr>
              <a:t>Customer segmentation</a:t>
            </a:r>
            <a:r>
              <a:rPr lang="en-US" sz="1200">
                <a:ea typeface="+mn-lt"/>
                <a:cs typeface="+mn-lt"/>
              </a:rPr>
              <a:t> (Loyal &amp; Top together, Inactive alone)</a:t>
            </a:r>
          </a:p>
          <a:p>
            <a:r>
              <a:rPr lang="en-US" sz="1200" b="1">
                <a:ea typeface="+mn-lt"/>
                <a:cs typeface="+mn-lt"/>
              </a:rPr>
              <a:t>Train-Validation split</a:t>
            </a: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1.  Group transactions by ClientID</a:t>
            </a:r>
            <a:endParaRPr lang="en-US" sz="1200"/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2.  Split each client's purchase history: </a:t>
            </a: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  - 70% training (past purchases)</a:t>
            </a: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  - 30% validation (recent purchases)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400">
              <a:ea typeface="+mn-lt"/>
              <a:cs typeface="+mn-lt"/>
            </a:endParaRPr>
          </a:p>
        </p:txBody>
      </p:sp>
      <p:sp>
        <p:nvSpPr>
          <p:cNvPr id="8" name="화살표: 갈매기형 수장 6">
            <a:extLst>
              <a:ext uri="{FF2B5EF4-FFF2-40B4-BE49-F238E27FC236}">
                <a16:creationId xmlns:a16="http://schemas.microsoft.com/office/drawing/2014/main" id="{8AC49593-4555-AE05-300E-9C580AB005FF}"/>
              </a:ext>
            </a:extLst>
          </p:cNvPr>
          <p:cNvSpPr/>
          <p:nvPr/>
        </p:nvSpPr>
        <p:spPr>
          <a:xfrm>
            <a:off x="685594" y="1623324"/>
            <a:ext cx="2563708" cy="296174"/>
          </a:xfrm>
          <a:prstGeom prst="chevron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Data </a:t>
            </a:r>
            <a:r>
              <a:rPr lang="ko-KR" altLang="en-US" err="1">
                <a:solidFill>
                  <a:schemeClr val="bg1"/>
                </a:solidFill>
                <a:ea typeface="맑은 고딕"/>
              </a:rPr>
              <a:t>preparation</a:t>
            </a:r>
          </a:p>
        </p:txBody>
      </p:sp>
      <p:sp>
        <p:nvSpPr>
          <p:cNvPr id="14" name="화살표: 갈매기형 수장 9">
            <a:extLst>
              <a:ext uri="{FF2B5EF4-FFF2-40B4-BE49-F238E27FC236}">
                <a16:creationId xmlns:a16="http://schemas.microsoft.com/office/drawing/2014/main" id="{40EBACC9-D375-6786-6C4B-0CED8846A839}"/>
              </a:ext>
            </a:extLst>
          </p:cNvPr>
          <p:cNvSpPr/>
          <p:nvPr/>
        </p:nvSpPr>
        <p:spPr>
          <a:xfrm>
            <a:off x="3280319" y="1629185"/>
            <a:ext cx="4219127" cy="296825"/>
          </a:xfrm>
          <a:prstGeom prst="chevro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Model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err="1">
                <a:solidFill>
                  <a:schemeClr val="bg1"/>
                </a:solidFill>
                <a:ea typeface="맑은 고딕"/>
              </a:rPr>
              <a:t>training</a:t>
            </a:r>
          </a:p>
        </p:txBody>
      </p:sp>
      <p:sp>
        <p:nvSpPr>
          <p:cNvPr id="16" name="화살표: 갈매기형 수장 11">
            <a:extLst>
              <a:ext uri="{FF2B5EF4-FFF2-40B4-BE49-F238E27FC236}">
                <a16:creationId xmlns:a16="http://schemas.microsoft.com/office/drawing/2014/main" id="{6D1EE430-6A7A-A377-9FAB-0747E8772D32}"/>
              </a:ext>
            </a:extLst>
          </p:cNvPr>
          <p:cNvSpPr/>
          <p:nvPr/>
        </p:nvSpPr>
        <p:spPr>
          <a:xfrm>
            <a:off x="7510257" y="1633349"/>
            <a:ext cx="3835420" cy="306201"/>
          </a:xfrm>
          <a:prstGeom prst="chevro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Evaluation</a:t>
            </a:r>
          </a:p>
        </p:txBody>
      </p:sp>
      <p:sp>
        <p:nvSpPr>
          <p:cNvPr id="17" name="Rectangle 10" hidden="1">
            <a:extLst>
              <a:ext uri="{FF2B5EF4-FFF2-40B4-BE49-F238E27FC236}">
                <a16:creationId xmlns:a16="http://schemas.microsoft.com/office/drawing/2014/main" id="{506A373A-5044-FF60-1592-71ABEE736184}"/>
              </a:ext>
            </a:extLst>
          </p:cNvPr>
          <p:cNvSpPr/>
          <p:nvPr/>
        </p:nvSpPr>
        <p:spPr>
          <a:xfrm>
            <a:off x="944770" y="2584120"/>
            <a:ext cx="4184774" cy="3444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FR"/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65FCD367-715B-E633-910F-7C360CE2925F}"/>
              </a:ext>
            </a:extLst>
          </p:cNvPr>
          <p:cNvSpPr txBox="1"/>
          <p:nvPr/>
        </p:nvSpPr>
        <p:spPr>
          <a:xfrm>
            <a:off x="1763247" y="2269976"/>
            <a:ext cx="299135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err="1">
                <a:solidFill>
                  <a:srgbClr val="009846"/>
                </a:solidFill>
                <a:ea typeface="맑은 고딕"/>
              </a:rPr>
              <a:t>Dataset</a:t>
            </a:r>
            <a:r>
              <a:rPr lang="ko-KR" altLang="en-US" sz="1400" b="1">
                <a:solidFill>
                  <a:srgbClr val="009846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009846"/>
                </a:solidFill>
                <a:ea typeface="맑은 고딕"/>
              </a:rPr>
              <a:t>Overview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0D280E4-12C9-6F36-977F-4DBF77466C09}"/>
              </a:ext>
            </a:extLst>
          </p:cNvPr>
          <p:cNvSpPr txBox="1">
            <a:spLocks/>
          </p:cNvSpPr>
          <p:nvPr/>
        </p:nvSpPr>
        <p:spPr>
          <a:xfrm>
            <a:off x="954763" y="2585314"/>
            <a:ext cx="4184960" cy="31192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200" b="1">
                <a:ea typeface="+mn-lt"/>
                <a:cs typeface="+mn-lt"/>
              </a:rPr>
              <a:t>1.12 million transactions</a:t>
            </a:r>
            <a:endParaRPr lang="zh-CN" altLang="en-US" sz="1200" b="1">
              <a:ea typeface="宋体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200" b="1">
                <a:ea typeface="+mn-lt"/>
                <a:cs typeface="+mn-lt"/>
              </a:rPr>
              <a:t>Customer:</a:t>
            </a:r>
            <a:endParaRPr lang="fr-FR" sz="1200" b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ea typeface="+mn-lt"/>
                <a:cs typeface="+mn-lt"/>
              </a:rPr>
              <a:t>Loyal </a:t>
            </a:r>
            <a:r>
              <a:rPr lang="fr-FR" sz="1200" err="1">
                <a:ea typeface="+mn-lt"/>
                <a:cs typeface="+mn-lt"/>
              </a:rPr>
              <a:t>customers</a:t>
            </a:r>
            <a:r>
              <a:rPr lang="fr-FR" sz="1200">
                <a:ea typeface="+mn-lt"/>
                <a:cs typeface="+mn-lt"/>
              </a:rPr>
              <a:t>: </a:t>
            </a:r>
            <a:r>
              <a:rPr lang="fr-FR" sz="1100">
                <a:solidFill>
                  <a:srgbClr val="1F1F1F"/>
                </a:solidFill>
                <a:ea typeface="+mn-lt"/>
                <a:cs typeface="+mn-lt"/>
              </a:rPr>
              <a:t>66</a:t>
            </a:r>
            <a:r>
              <a:rPr lang="fr-FR" sz="1200">
                <a:solidFill>
                  <a:srgbClr val="000000"/>
                </a:solidFill>
                <a:ea typeface="+mn-lt"/>
                <a:cs typeface="+mn-lt"/>
              </a:rPr>
              <a:t>%</a:t>
            </a:r>
            <a:r>
              <a:rPr lang="fr-FR" sz="1200">
                <a:ea typeface="+mn-lt"/>
                <a:cs typeface="+mn-lt"/>
              </a:rPr>
              <a:t>  </a:t>
            </a:r>
            <a:endParaRPr lang="fr-FR" sz="120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ea typeface="+mn-lt"/>
                <a:cs typeface="+mn-lt"/>
              </a:rPr>
              <a:t>Prospect:18%</a:t>
            </a:r>
            <a:endParaRPr lang="fr-FR" sz="120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ea typeface="+mn-lt"/>
                <a:cs typeface="+mn-lt"/>
              </a:rPr>
              <a:t>Inactive_1y: 15%</a:t>
            </a:r>
            <a:endParaRPr lang="fr-FR" sz="120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ea typeface="+mn-lt"/>
                <a:cs typeface="+mn-lt"/>
              </a:rPr>
              <a:t>Top: 0.5%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200" b="1" err="1">
                <a:ea typeface="+mn-lt"/>
                <a:cs typeface="+mn-lt"/>
              </a:rPr>
              <a:t>Number</a:t>
            </a:r>
            <a:r>
              <a:rPr lang="fr-FR" sz="1200" b="1">
                <a:ea typeface="+mn-lt"/>
                <a:cs typeface="+mn-lt"/>
              </a:rPr>
              <a:t> of </a:t>
            </a:r>
            <a:r>
              <a:rPr lang="fr-FR" sz="1200" b="1" err="1">
                <a:ea typeface="+mn-lt"/>
                <a:cs typeface="+mn-lt"/>
              </a:rPr>
              <a:t>products</a:t>
            </a:r>
            <a:r>
              <a:rPr lang="fr-FR" sz="1200" b="1">
                <a:ea typeface="+mn-lt"/>
                <a:cs typeface="+mn-lt"/>
              </a:rPr>
              <a:t> in </a:t>
            </a:r>
            <a:r>
              <a:rPr lang="fr-FR" sz="1200" b="1" err="1">
                <a:ea typeface="+mn-lt"/>
                <a:cs typeface="+mn-lt"/>
              </a:rPr>
              <a:t>each</a:t>
            </a:r>
            <a:r>
              <a:rPr lang="fr-FR" sz="1200" b="1">
                <a:ea typeface="+mn-lt"/>
                <a:cs typeface="+mn-lt"/>
              </a:rPr>
              <a:t> transaction: </a:t>
            </a:r>
            <a:endParaRPr lang="fr-FR" sz="1200" b="1">
              <a:ea typeface="Roboto"/>
              <a:cs typeface="Roboto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 err="1">
                <a:solidFill>
                  <a:srgbClr val="1F1F1F"/>
                </a:solidFill>
                <a:ea typeface="Roboto"/>
                <a:cs typeface="Roboto"/>
              </a:rPr>
              <a:t>Mean</a:t>
            </a:r>
            <a:r>
              <a:rPr lang="fr-FR" sz="1200">
                <a:solidFill>
                  <a:srgbClr val="1F1F1F"/>
                </a:solidFill>
                <a:ea typeface="Roboto"/>
                <a:cs typeface="Roboto"/>
              </a:rPr>
              <a:t>: 1.93</a:t>
            </a:r>
            <a:endParaRPr lang="fr-FR" sz="120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solidFill>
                  <a:srgbClr val="1F1F1F"/>
                </a:solidFill>
                <a:ea typeface="Roboto"/>
                <a:cs typeface="Roboto"/>
              </a:rPr>
              <a:t>50%: 2.00</a:t>
            </a:r>
            <a:endParaRPr lang="fr-FR" sz="1200">
              <a:solidFill>
                <a:srgbClr val="000000"/>
              </a:solidFill>
              <a:ea typeface="Roboto"/>
              <a:cs typeface="Roboto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200" b="1">
                <a:solidFill>
                  <a:srgbClr val="1F1F1F"/>
                </a:solidFill>
                <a:ea typeface="+mn-lt"/>
                <a:cs typeface="+mn-lt"/>
              </a:rPr>
              <a:t>Top 3 </a:t>
            </a:r>
            <a:r>
              <a:rPr lang="fr-FR" sz="1200" b="1" err="1">
                <a:solidFill>
                  <a:srgbClr val="1F1F1F"/>
                </a:solidFill>
                <a:ea typeface="+mn-lt"/>
                <a:cs typeface="+mn-lt"/>
              </a:rPr>
              <a:t>purchased</a:t>
            </a:r>
            <a:r>
              <a:rPr lang="fr-FR" sz="1200" b="1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fr-FR" sz="1200" b="1" err="1">
                <a:solidFill>
                  <a:srgbClr val="1F1F1F"/>
                </a:solidFill>
                <a:ea typeface="+mn-lt"/>
                <a:cs typeface="+mn-lt"/>
              </a:rPr>
              <a:t>categories</a:t>
            </a:r>
            <a:r>
              <a:rPr lang="fr-FR" sz="1200" b="1">
                <a:solidFill>
                  <a:srgbClr val="1F1F1F"/>
                </a:solidFill>
                <a:ea typeface="+mn-lt"/>
                <a:cs typeface="+mn-lt"/>
              </a:rPr>
              <a:t> (</a:t>
            </a:r>
            <a:r>
              <a:rPr lang="fr-FR" sz="1200" b="1" err="1">
                <a:solidFill>
                  <a:srgbClr val="1F1F1F"/>
                </a:solidFill>
                <a:ea typeface="+mn-lt"/>
                <a:cs typeface="+mn-lt"/>
              </a:rPr>
              <a:t>Quantity</a:t>
            </a:r>
            <a:r>
              <a:rPr lang="fr-FR" sz="1200" b="1">
                <a:solidFill>
                  <a:srgbClr val="1F1F1F"/>
                </a:solidFill>
                <a:ea typeface="+mn-lt"/>
                <a:cs typeface="+mn-lt"/>
              </a:rPr>
              <a:t>):</a:t>
            </a:r>
            <a:endParaRPr lang="fr-FR" sz="1200" b="1">
              <a:ea typeface="Roboto"/>
              <a:cs typeface="Roboto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solidFill>
                  <a:srgbClr val="1F1F1F"/>
                </a:solidFill>
                <a:ea typeface="+mn-lt"/>
                <a:cs typeface="+mn-lt"/>
              </a:rPr>
              <a:t> Football 583k</a:t>
            </a:r>
            <a:endParaRPr lang="fr-FR" sz="1200">
              <a:ea typeface="Roboto"/>
              <a:cs typeface="Roboto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solidFill>
                  <a:srgbClr val="1F1F1F"/>
                </a:solidFill>
                <a:ea typeface="+mn-lt"/>
                <a:cs typeface="+mn-lt"/>
              </a:rPr>
              <a:t>Tennis 312k</a:t>
            </a:r>
            <a:endParaRPr lang="fr-FR" sz="1200">
              <a:ea typeface="Roboto"/>
              <a:cs typeface="Roboto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solidFill>
                  <a:srgbClr val="1F1F1F"/>
                </a:solidFill>
                <a:ea typeface="+mn-lt"/>
                <a:cs typeface="+mn-lt"/>
              </a:rPr>
              <a:t>Rugby 198k</a:t>
            </a:r>
            <a:endParaRPr lang="fr-FR" sz="120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200" b="1">
                <a:solidFill>
                  <a:srgbClr val="1F1F1F"/>
                </a:solidFill>
                <a:ea typeface="+mn-lt"/>
                <a:cs typeface="+mn-lt"/>
              </a:rPr>
              <a:t>Stock </a:t>
            </a:r>
            <a:r>
              <a:rPr lang="fr-FR" sz="1200" b="1" err="1">
                <a:solidFill>
                  <a:srgbClr val="1F1F1F"/>
                </a:solidFill>
                <a:ea typeface="+mn-lt"/>
                <a:cs typeface="+mn-lt"/>
              </a:rPr>
              <a:t>quantity</a:t>
            </a:r>
            <a:r>
              <a:rPr lang="fr-FR" sz="1200" b="1">
                <a:solidFill>
                  <a:srgbClr val="1F1F1F"/>
                </a:solidFill>
                <a:ea typeface="+mn-lt"/>
                <a:cs typeface="+mn-lt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solidFill>
                  <a:srgbClr val="1F1F1F"/>
                </a:solidFill>
                <a:ea typeface="+mn-lt"/>
                <a:cs typeface="+mn-lt"/>
              </a:rPr>
              <a:t>Mean:6.99</a:t>
            </a:r>
            <a:endParaRPr lang="fr-FR" sz="120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solidFill>
                  <a:srgbClr val="1F1F1F"/>
                </a:solidFill>
                <a:ea typeface="+mn-lt"/>
                <a:cs typeface="+mn-lt"/>
              </a:rPr>
              <a:t>50%: 3.00</a:t>
            </a:r>
            <a:endParaRPr lang="zh-CN" sz="1200">
              <a:ea typeface="宋体"/>
            </a:endParaRPr>
          </a:p>
          <a:p>
            <a:endParaRPr lang="fr-FR" sz="1500">
              <a:ea typeface="Roboto"/>
              <a:cs typeface="Roboto"/>
            </a:endParaRPr>
          </a:p>
          <a:p>
            <a:pPr marL="0" indent="0">
              <a:buNone/>
            </a:pPr>
            <a:endParaRPr lang="en-GB" sz="160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9110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F3FB27871274459958083FC0555F0A" ma:contentTypeVersion="4" ma:contentTypeDescription="Create a new document." ma:contentTypeScope="" ma:versionID="6c383189db027a5cac68fc3ec7ec2950">
  <xsd:schema xmlns:xsd="http://www.w3.org/2001/XMLSchema" xmlns:xs="http://www.w3.org/2001/XMLSchema" xmlns:p="http://schemas.microsoft.com/office/2006/metadata/properties" xmlns:ns2="9dd01765-5bec-4e59-abed-7eb5f0c5815d" targetNamespace="http://schemas.microsoft.com/office/2006/metadata/properties" ma:root="true" ma:fieldsID="cd8ac6742e4fd30f1a2e2369eb885835" ns2:_="">
    <xsd:import namespace="9dd01765-5bec-4e59-abed-7eb5f0c581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d01765-5bec-4e59-abed-7eb5f0c581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199E1D-ABB0-4BB4-BCFD-7BAE059AA345}">
  <ds:schemaRefs>
    <ds:schemaRef ds:uri="9dd01765-5bec-4e59-abed-7eb5f0c5815d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81D61E2-D121-4D3E-8272-EFF246CEAE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8AF66A-280E-4D0F-B7C3-B784CA6F3895}">
  <ds:schemaRefs>
    <ds:schemaRef ds:uri="9dd01765-5bec-4e59-abed-7eb5f0c581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5717</TotalTime>
  <Words>2028</Words>
  <Application>Microsoft Macintosh PowerPoint</Application>
  <PresentationFormat>宽屏</PresentationFormat>
  <Paragraphs>349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Arial,Sans-Serif</vt:lpstr>
      <vt:lpstr>Aptos</vt:lpstr>
      <vt:lpstr>Aptos Display</vt:lpstr>
      <vt:lpstr>Arial</vt:lpstr>
      <vt:lpstr>Calibri</vt:lpstr>
      <vt:lpstr>Courier New</vt:lpstr>
      <vt:lpstr>Trebuchet MS</vt:lpstr>
      <vt:lpstr>Wingdings</vt:lpstr>
      <vt:lpstr>office theme</vt:lpstr>
      <vt:lpstr>Hackathon   Subject : Your Next Purchase   Recommending the right product to each client for a marketing action</vt:lpstr>
      <vt:lpstr>A need to automate product recommendations​</vt:lpstr>
      <vt:lpstr>An AI-based process which allows immediate product recommendation </vt:lpstr>
      <vt:lpstr>Objectives (Business-View)</vt:lpstr>
      <vt:lpstr>Objectives (Technical-View)</vt:lpstr>
      <vt:lpstr>Key Success Factors</vt:lpstr>
      <vt:lpstr>An approach in 3 phases, consisting in exploring, testing and implementing</vt:lpstr>
      <vt:lpstr>A mission over 3 months</vt:lpstr>
      <vt:lpstr>Transforming Raw Data into Actionable Insights</vt:lpstr>
      <vt:lpstr>PowerPoint 演示文稿</vt:lpstr>
      <vt:lpstr>PowerPoint 演示文稿</vt:lpstr>
      <vt:lpstr>Interactive Data Exploration: Visualizing with Streamlit</vt:lpstr>
      <vt:lpstr>Some challenges due to the size of the dataset and the choice of the evaluation method</vt:lpstr>
      <vt:lpstr>Next steps </vt:lpstr>
      <vt:lpstr>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  Subject : Your Next Purchase   Recommending the right product to each client for a marketing action</dc:title>
  <dc:creator/>
  <cp:lastModifiedBy>topapply_fr@hotmail.com</cp:lastModifiedBy>
  <cp:revision>4</cp:revision>
  <dcterms:created xsi:type="dcterms:W3CDTF">2025-02-10T14:12:07Z</dcterms:created>
  <dcterms:modified xsi:type="dcterms:W3CDTF">2025-03-01T19:12:38Z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0x0101009BF3FB27871274459958083FC0555F0A</vt:lpwstr>
  </property>
</Properties>
</file>